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4"/>
  </p:notesMasterIdLst>
  <p:sldIdLst>
    <p:sldId id="256" r:id="rId2"/>
    <p:sldId id="257" r:id="rId3"/>
    <p:sldId id="306" r:id="rId4"/>
    <p:sldId id="261" r:id="rId5"/>
    <p:sldId id="264" r:id="rId6"/>
    <p:sldId id="276" r:id="rId7"/>
    <p:sldId id="277" r:id="rId8"/>
    <p:sldId id="278" r:id="rId9"/>
    <p:sldId id="262" r:id="rId10"/>
    <p:sldId id="265" r:id="rId11"/>
    <p:sldId id="263" r:id="rId12"/>
    <p:sldId id="305" r:id="rId13"/>
    <p:sldId id="270" r:id="rId14"/>
    <p:sldId id="272" r:id="rId15"/>
    <p:sldId id="266" r:id="rId16"/>
    <p:sldId id="279" r:id="rId17"/>
    <p:sldId id="282" r:id="rId18"/>
    <p:sldId id="280" r:id="rId19"/>
    <p:sldId id="281" r:id="rId20"/>
    <p:sldId id="275" r:id="rId21"/>
    <p:sldId id="283" r:id="rId22"/>
    <p:sldId id="284" r:id="rId23"/>
    <p:sldId id="285" r:id="rId24"/>
    <p:sldId id="286" r:id="rId25"/>
    <p:sldId id="287" r:id="rId26"/>
    <p:sldId id="288" r:id="rId27"/>
    <p:sldId id="290" r:id="rId28"/>
    <p:sldId id="291" r:id="rId29"/>
    <p:sldId id="292" r:id="rId30"/>
    <p:sldId id="293" r:id="rId31"/>
    <p:sldId id="308" r:id="rId32"/>
    <p:sldId id="294" r:id="rId33"/>
    <p:sldId id="295" r:id="rId34"/>
    <p:sldId id="296" r:id="rId35"/>
    <p:sldId id="297" r:id="rId36"/>
    <p:sldId id="310" r:id="rId37"/>
    <p:sldId id="300" r:id="rId38"/>
    <p:sldId id="301" r:id="rId39"/>
    <p:sldId id="304" r:id="rId40"/>
    <p:sldId id="258" r:id="rId41"/>
    <p:sldId id="259" r:id="rId42"/>
    <p:sldId id="307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2128" y="-7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66313-ED6E-704F-B9D6-C73CD1B40428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C119A-9D77-2C41-9F46-FEC9D5F8E5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37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C119A-9D77-2C41-9F46-FEC9D5F8E5B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72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C119A-9D77-2C41-9F46-FEC9D5F8E5B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72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7061C-2B9D-4ABD-8A86-0DDB28DBD60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174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7061C-2B9D-4ABD-8A86-0DDB28DBD60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50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D4898B-C95D-4854-A557-CADC10CAE24C}" type="slidenum">
              <a:rPr lang="en-US"/>
              <a:pPr/>
              <a:t>31</a:t>
            </a:fld>
            <a:endParaRPr lang="en-US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C119A-9D77-2C41-9F46-FEC9D5F8E5BA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099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C119A-9D77-2C41-9F46-FEC9D5F8E5BA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08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8DC7D4-3D5F-AF44-83D5-A4A0DDCA228F}" type="datetimeFigureOut">
              <a:rPr lang="en-US" smtClean="0"/>
              <a:pPr/>
              <a:t>10/26/15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E46E8D-3E40-8E4C-9BA4-87931C3ED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wmf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24.png"/><Relationship Id="rId1" Type="http://schemas.microsoft.com/office/2007/relationships/media" Target="file:///\\localhost\Users\macrolee\Desktop\Moyamoya%2520talk\grand%2520round%2520videos\ECICvid.wmv" TargetMode="External"/><Relationship Id="rId2" Type="http://schemas.openxmlformats.org/officeDocument/2006/relationships/video" Target="file:///\\localhost\Users\macrolee\Desktop\Moyamoya%2520talk\grand%2520round%2520videos\ECICvid.wmv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25.png"/><Relationship Id="rId1" Type="http://schemas.microsoft.com/office/2007/relationships/media" Target="file:///\\localhost\Users\macrolee\Desktop\Moyamoya%2520talk\grand%2520round%2520videos\Gatons1.wmv" TargetMode="External"/><Relationship Id="rId2" Type="http://schemas.openxmlformats.org/officeDocument/2006/relationships/video" Target="file:///\\localhost\Users\macrolee\Desktop\Moyamoya%2520talk\grand%2520round%2520videos\Gatons1.wmv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26.jpeg"/><Relationship Id="rId6" Type="http://schemas.openxmlformats.org/officeDocument/2006/relationships/image" Target="../media/image27.jpeg"/><Relationship Id="rId7" Type="http://schemas.openxmlformats.org/officeDocument/2006/relationships/image" Target="../media/image28.jpeg"/><Relationship Id="rId8" Type="http://schemas.openxmlformats.org/officeDocument/2006/relationships/image" Target="../media/image29.png"/><Relationship Id="rId1" Type="http://schemas.microsoft.com/office/2007/relationships/media" Target="file:///C:\Documents%20and%20Settings\Marco\Desktop\GKSlecture+vid\Lenz%20edited.mpg" TargetMode="External"/><Relationship Id="rId2" Type="http://schemas.openxmlformats.org/officeDocument/2006/relationships/video" Target="file:///C:\Documents%20and%20Settings\Marco\Desktop\GKSlecture+vid\Lenz%20edited.mp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29.png"/><Relationship Id="rId1" Type="http://schemas.microsoft.com/office/2007/relationships/media" Target="file:///C:\Documents%20and%20Settings\Marco\Desktop\GKSlecture+vid\Lenz%20edited.mpg" TargetMode="External"/><Relationship Id="rId2" Type="http://schemas.openxmlformats.org/officeDocument/2006/relationships/video" Target="file:///C:\Documents%20and%20Settings\Marco\Desktop\GKSlecture+vid\Lenz%20edited.m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30.png"/><Relationship Id="rId1" Type="http://schemas.microsoft.com/office/2007/relationships/media" Target="file:///C:\Documents%20and%20Settings\Marco\Desktop\GKSlecture+vid\Galewski%20edited.mpg" TargetMode="External"/><Relationship Id="rId2" Type="http://schemas.openxmlformats.org/officeDocument/2006/relationships/video" Target="file:///C:\Documents%20and%20Settings\Marco\Desktop\GKSlecture+vid\Galewski%20edited.mpg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1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32.png"/><Relationship Id="rId1" Type="http://schemas.microsoft.com/office/2007/relationships/media" Target="file:///\\localhost\Users\macrolee\Desktop\Moyamoya%2520talk\Gilbert_LSTA.avi" TargetMode="External"/><Relationship Id="rId2" Type="http://schemas.openxmlformats.org/officeDocument/2006/relationships/video" Target="file:///\\localhost\Users\macrolee\Desktop\Moyamoya%2520talk\Gilbert_LSTA.avi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emf"/><Relationship Id="rId5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6313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Role of Cerebral Revascularization Surgery in the Modern Era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35300"/>
            <a:ext cx="6400800" cy="17526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Pyongyang International Neurosurgery Symposium, DPRK</a:t>
            </a:r>
          </a:p>
          <a:p>
            <a:r>
              <a:rPr lang="en-US" dirty="0" smtClean="0"/>
              <a:t>21-22 October, 2015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88651" y="4787900"/>
            <a:ext cx="25080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Marco Lee MD PhD FRCS</a:t>
            </a:r>
          </a:p>
          <a:p>
            <a:pPr algn="ctr"/>
            <a:r>
              <a:rPr lang="en-US" dirty="0" smtClean="0"/>
              <a:t>Associate Professor</a:t>
            </a:r>
          </a:p>
          <a:p>
            <a:pPr algn="ctr"/>
            <a:r>
              <a:rPr lang="en-US" dirty="0" smtClean="0"/>
              <a:t>Dept. of Neurosurgery</a:t>
            </a:r>
          </a:p>
          <a:p>
            <a:pPr algn="ctr"/>
            <a:r>
              <a:rPr lang="en-US" dirty="0" smtClean="0"/>
              <a:t>Stanford University</a:t>
            </a:r>
          </a:p>
          <a:p>
            <a:pPr algn="ctr"/>
            <a:r>
              <a:rPr lang="en-US" dirty="0" smtClean="0"/>
              <a:t>California, USA</a:t>
            </a:r>
            <a:endParaRPr lang="en-US" dirty="0"/>
          </a:p>
        </p:txBody>
      </p:sp>
      <p:pic>
        <p:nvPicPr>
          <p:cNvPr id="5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178300"/>
            <a:ext cx="156686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5998528"/>
            <a:ext cx="2133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37187" y="242471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781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Occlusive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ICA occlusion. Continued Stroke and TIA </a:t>
            </a:r>
          </a:p>
          <a:p>
            <a:endParaRPr lang="en-US" dirty="0"/>
          </a:p>
          <a:p>
            <a:r>
              <a:rPr lang="en-US" dirty="0" smtClean="0"/>
              <a:t>Patient selection-changes through the decades</a:t>
            </a:r>
          </a:p>
          <a:p>
            <a:r>
              <a:rPr lang="en-US" dirty="0" smtClean="0"/>
              <a:t>Radiological imaging-new understanding </a:t>
            </a:r>
          </a:p>
          <a:p>
            <a:pPr lvl="1"/>
            <a:r>
              <a:rPr lang="en-US" dirty="0" smtClean="0"/>
              <a:t>Xenon CT</a:t>
            </a:r>
          </a:p>
          <a:p>
            <a:pPr lvl="1"/>
            <a:r>
              <a:rPr lang="en-US" dirty="0" smtClean="0"/>
              <a:t>CT perfusion</a:t>
            </a:r>
          </a:p>
          <a:p>
            <a:pPr lvl="1"/>
            <a:r>
              <a:rPr lang="en-US" dirty="0" smtClean="0"/>
              <a:t> PET</a:t>
            </a:r>
          </a:p>
          <a:p>
            <a:pPr lvl="1"/>
            <a:r>
              <a:rPr lang="en-US" dirty="0" smtClean="0"/>
              <a:t>SPECT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813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Studies  on benefits of revascularization surgery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study of ECIC anastomosis(1985)</a:t>
            </a:r>
          </a:p>
          <a:p>
            <a:r>
              <a:rPr lang="en-US" dirty="0" smtClean="0"/>
              <a:t>St. Louis Carotid Occlusion trial (1998)</a:t>
            </a:r>
          </a:p>
          <a:p>
            <a:r>
              <a:rPr lang="en-US" dirty="0" smtClean="0"/>
              <a:t>Japanese ECIC Bypass Trial: JET (2006)</a:t>
            </a:r>
          </a:p>
          <a:p>
            <a:r>
              <a:rPr lang="en-US" dirty="0" smtClean="0"/>
              <a:t>Carotid Occlusion Surgical Study: COSS (2011)</a:t>
            </a:r>
          </a:p>
          <a:p>
            <a:r>
              <a:rPr lang="en-US" dirty="0" smtClean="0"/>
              <a:t>Sapporo </a:t>
            </a:r>
            <a:r>
              <a:rPr lang="en-US" dirty="0" err="1" smtClean="0"/>
              <a:t>Study:Kuroda</a:t>
            </a:r>
            <a:r>
              <a:rPr lang="en-US" dirty="0" smtClean="0"/>
              <a:t> et al (2013)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660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Studies  on benefits of revascularization surgery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International study of ECIC anastomosis(1985)</a:t>
            </a:r>
          </a:p>
          <a:p>
            <a:r>
              <a:rPr lang="en-US" dirty="0" smtClean="0"/>
              <a:t>St. Louis Carotid Occlusion trial (1998)</a:t>
            </a:r>
          </a:p>
          <a:p>
            <a:r>
              <a:rPr lang="en-US" dirty="0" smtClean="0"/>
              <a:t>Japanese ECIC Bypass Trial: JET (2006)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Carotid Occlusion Surgical Study: COSS (2011)</a:t>
            </a:r>
          </a:p>
          <a:p>
            <a:r>
              <a:rPr lang="en-US" dirty="0" smtClean="0"/>
              <a:t>Sapporo </a:t>
            </a:r>
            <a:r>
              <a:rPr lang="en-US" dirty="0" err="1" smtClean="0"/>
              <a:t>Study:Kuroda</a:t>
            </a:r>
            <a:r>
              <a:rPr lang="en-US" dirty="0" smtClean="0"/>
              <a:t> et al (2013)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149927" y="1600200"/>
            <a:ext cx="6567055" cy="4918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1302326" y="3193473"/>
            <a:ext cx="6567056" cy="35329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1149927" y="1752600"/>
            <a:ext cx="6719454" cy="3394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1149927" y="3297382"/>
            <a:ext cx="6428510" cy="14200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23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Carotid Occlusion Surgery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Hemodynamic failure defined with Increased OEF</a:t>
            </a:r>
          </a:p>
          <a:p>
            <a:endParaRPr lang="en-US" dirty="0"/>
          </a:p>
          <a:p>
            <a:r>
              <a:rPr lang="en-US" dirty="0" smtClean="0"/>
              <a:t>Primary end point: Ischemic stroke at 2 years</a:t>
            </a:r>
          </a:p>
          <a:p>
            <a:pPr lvl="1"/>
            <a:r>
              <a:rPr lang="en-US" dirty="0" smtClean="0"/>
              <a:t>Surgery 21% vs. Medical 22.7% (p = 0.78)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91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Sapporo Double ECIC bypass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Hemodynamic failure defined with Increased OEF and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smtClean="0"/>
              <a:t> CBF and CVR (Type 3 ischemia)</a:t>
            </a:r>
          </a:p>
          <a:p>
            <a:r>
              <a:rPr lang="en-US" dirty="0" smtClean="0"/>
              <a:t>36 patients, Non-randomized (25 Surgery, 11 medical)</a:t>
            </a:r>
          </a:p>
          <a:p>
            <a:endParaRPr lang="en-US" dirty="0"/>
          </a:p>
          <a:p>
            <a:r>
              <a:rPr lang="en-US" dirty="0" smtClean="0"/>
              <a:t>Primary end point: Ischemic stroke at 1 year</a:t>
            </a:r>
          </a:p>
          <a:p>
            <a:pPr lvl="1"/>
            <a:r>
              <a:rPr lang="en-US" dirty="0" smtClean="0"/>
              <a:t>Surgery 0.7% vs. Medical 6.5% (p = 0.0188)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90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Surgical Treatment of Complex Aneurysm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Clip reconstruction</a:t>
            </a:r>
          </a:p>
          <a:p>
            <a:r>
              <a:rPr lang="en-US" dirty="0" smtClean="0"/>
              <a:t>Trapping</a:t>
            </a:r>
          </a:p>
          <a:p>
            <a:r>
              <a:rPr lang="en-US" dirty="0" smtClean="0"/>
              <a:t>Combiner endovascular treatment</a:t>
            </a:r>
          </a:p>
          <a:p>
            <a:endParaRPr lang="en-US" dirty="0" smtClean="0"/>
          </a:p>
          <a:p>
            <a:r>
              <a:rPr lang="en-US" dirty="0" smtClean="0"/>
              <a:t>Bypass surgery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576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62 </a:t>
            </a:r>
            <a:r>
              <a:rPr lang="en-US" dirty="0" err="1" smtClean="0"/>
              <a:t>yo</a:t>
            </a:r>
            <a:r>
              <a:rPr lang="en-US" dirty="0" smtClean="0"/>
              <a:t> female SAH from recurrent left </a:t>
            </a:r>
            <a:r>
              <a:rPr lang="en-US" dirty="0" err="1" smtClean="0"/>
              <a:t>supraclinoid</a:t>
            </a:r>
            <a:r>
              <a:rPr lang="en-US" dirty="0" smtClean="0"/>
              <a:t> ICA aneurysm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STA-MCA bypass graft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7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Trapping of left ICA aneurysm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Advances in endovascular treatments</a:t>
            </a:r>
            <a:br>
              <a:rPr lang="en-US" dirty="0" smtClean="0"/>
            </a:br>
            <a:r>
              <a:rPr lang="en-US" dirty="0" smtClean="0"/>
              <a:t>Flow diversion with Pipeline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"/>
          <a:stretch>
            <a:fillRect/>
          </a:stretch>
        </p:blipFill>
        <p:spPr bwMode="auto">
          <a:xfrm>
            <a:off x="282575" y="271375"/>
            <a:ext cx="8597900" cy="630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5591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eurysml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27" y="181288"/>
            <a:ext cx="4304092" cy="3563312"/>
          </a:xfrm>
          <a:prstGeom prst="rect">
            <a:avLst/>
          </a:prstGeom>
        </p:spPr>
      </p:pic>
      <p:pic>
        <p:nvPicPr>
          <p:cNvPr id="5" name="Picture 4" descr="flow_diversion_slide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" t="2911" r="2807" b="2944"/>
          <a:stretch/>
        </p:blipFill>
        <p:spPr>
          <a:xfrm>
            <a:off x="4770446" y="247832"/>
            <a:ext cx="3837285" cy="3496768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hqdefaul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15" y="3838181"/>
            <a:ext cx="3923158" cy="294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269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Moyamoya</a:t>
            </a:r>
            <a:r>
              <a:rPr lang="en-US" dirty="0" smtClean="0"/>
              <a:t> disease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Text Box 3"/>
          <p:cNvSpPr txBox="1">
            <a:spLocks noChangeArrowheads="1"/>
          </p:cNvSpPr>
          <p:nvPr/>
        </p:nvSpPr>
        <p:spPr bwMode="auto">
          <a:xfrm>
            <a:off x="685800" y="5486400"/>
            <a:ext cx="32390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cs typeface="Arial" charset="0"/>
              </a:rPr>
              <a:t>Smooth Muscle Actin (green)</a:t>
            </a:r>
          </a:p>
          <a:p>
            <a:pPr eaLnBrk="1" hangingPunct="1"/>
            <a:r>
              <a:rPr lang="en-US" sz="2000" dirty="0">
                <a:cs typeface="Arial" charset="0"/>
              </a:rPr>
              <a:t>Elastin (red)</a:t>
            </a:r>
          </a:p>
          <a:p>
            <a:pPr eaLnBrk="1" hangingPunct="1"/>
            <a:r>
              <a:rPr lang="en-US" sz="2000" dirty="0">
                <a:cs typeface="Arial" charset="0"/>
              </a:rPr>
              <a:t>Nuclei (blue)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41287" y="1230313"/>
            <a:ext cx="4202113" cy="4032250"/>
            <a:chOff x="0" y="914400"/>
            <a:chExt cx="4202113" cy="4032250"/>
          </a:xfrm>
        </p:grpSpPr>
        <p:pic>
          <p:nvPicPr>
            <p:cNvPr id="304139" name="Picture 2" descr="contmcafaceon180c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00"/>
            <a:stretch>
              <a:fillRect/>
            </a:stretch>
          </p:blipFill>
          <p:spPr bwMode="auto">
            <a:xfrm>
              <a:off x="0" y="914400"/>
              <a:ext cx="4202113" cy="4032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4140" name="Text Box 6"/>
            <p:cNvSpPr txBox="1">
              <a:spLocks noChangeArrowheads="1"/>
            </p:cNvSpPr>
            <p:nvPr/>
          </p:nvSpPr>
          <p:spPr bwMode="auto">
            <a:xfrm>
              <a:off x="1524000" y="914400"/>
              <a:ext cx="9207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FFFFFF"/>
                  </a:solidFill>
                  <a:cs typeface="Arial" charset="0"/>
                </a:rPr>
                <a:t>Control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4114800" y="1230313"/>
            <a:ext cx="4884737" cy="4038600"/>
            <a:chOff x="4258822" y="914400"/>
            <a:chExt cx="4885178" cy="4038600"/>
          </a:xfrm>
        </p:grpSpPr>
        <p:pic>
          <p:nvPicPr>
            <p:cNvPr id="304137" name="Picture 4" descr="MMmcafaceoncr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5"/>
            <a:stretch>
              <a:fillRect/>
            </a:stretch>
          </p:blipFill>
          <p:spPr bwMode="auto">
            <a:xfrm>
              <a:off x="4258822" y="914401"/>
              <a:ext cx="4885178" cy="4038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4138" name="Text Box 7"/>
            <p:cNvSpPr txBox="1">
              <a:spLocks noChangeArrowheads="1"/>
            </p:cNvSpPr>
            <p:nvPr/>
          </p:nvSpPr>
          <p:spPr bwMode="auto">
            <a:xfrm>
              <a:off x="6019518" y="914400"/>
              <a:ext cx="130186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FFFFFF"/>
                  </a:solidFill>
                  <a:cs typeface="Arial" charset="0"/>
                </a:rPr>
                <a:t>Moyamoya</a:t>
              </a:r>
            </a:p>
          </p:txBody>
        </p:sp>
      </p:grpSp>
      <p:sp>
        <p:nvSpPr>
          <p:cNvPr id="304133" name="Text Box 6"/>
          <p:cNvSpPr txBox="1">
            <a:spLocks noChangeArrowheads="1"/>
          </p:cNvSpPr>
          <p:nvPr/>
        </p:nvSpPr>
        <p:spPr bwMode="auto">
          <a:xfrm>
            <a:off x="0" y="304800"/>
            <a:ext cx="9144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>
                <a:solidFill>
                  <a:srgbClr val="FFFFFF"/>
                </a:solidFill>
                <a:cs typeface="Arial" charset="0"/>
              </a:rPr>
              <a:t>Array Tomography Reveals Aberrant Vascular Architecture (Middle Cerebral Artery, M4</a:t>
            </a:r>
            <a:r>
              <a:rPr lang="en-US" sz="2800" dirty="0" smtClean="0">
                <a:solidFill>
                  <a:srgbClr val="FFFFFF"/>
                </a:solidFill>
                <a:cs typeface="Arial" charset="0"/>
              </a:rPr>
              <a:t>) </a:t>
            </a:r>
            <a:endParaRPr lang="en-US" sz="2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04134" name="TextBox 5"/>
          <p:cNvSpPr txBox="1">
            <a:spLocks noChangeArrowheads="1"/>
          </p:cNvSpPr>
          <p:nvPr/>
        </p:nvSpPr>
        <p:spPr bwMode="auto">
          <a:xfrm>
            <a:off x="4572000" y="5287963"/>
            <a:ext cx="4343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dirty="0">
                <a:cs typeface="Arial" charset="0"/>
              </a:rPr>
              <a:t>Intimal thickening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>
                <a:cs typeface="Arial" charset="0"/>
              </a:rPr>
              <a:t>Proliferation and hyperplasia of smooth  </a:t>
            </a:r>
          </a:p>
          <a:p>
            <a:pPr eaLnBrk="1" hangingPunct="1"/>
            <a:r>
              <a:rPr lang="en-US" sz="2000" dirty="0">
                <a:cs typeface="Arial" charset="0"/>
              </a:rPr>
              <a:t>  </a:t>
            </a:r>
            <a:r>
              <a:rPr lang="en-US" sz="2000" dirty="0" smtClean="0">
                <a:cs typeface="Arial" charset="0"/>
              </a:rPr>
              <a:t>muscle </a:t>
            </a:r>
            <a:r>
              <a:rPr lang="en-US" sz="2000" dirty="0">
                <a:cs typeface="Arial" charset="0"/>
              </a:rPr>
              <a:t>cells (media &amp; intima)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>
                <a:cs typeface="Arial" charset="0"/>
              </a:rPr>
              <a:t>Disrupted internal elastic lamina</a:t>
            </a:r>
          </a:p>
        </p:txBody>
      </p:sp>
      <p:sp>
        <p:nvSpPr>
          <p:cNvPr id="304135" name="TextBox 1"/>
          <p:cNvSpPr txBox="1">
            <a:spLocks noChangeArrowheads="1"/>
          </p:cNvSpPr>
          <p:nvPr/>
        </p:nvSpPr>
        <p:spPr bwMode="auto">
          <a:xfrm>
            <a:off x="2667000" y="4305300"/>
            <a:ext cx="9906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FFFFFF"/>
                </a:solidFill>
                <a:cs typeface="Arial" charset="0"/>
              </a:rPr>
              <a:t>Lumen</a:t>
            </a:r>
          </a:p>
        </p:txBody>
      </p:sp>
      <p:sp>
        <p:nvSpPr>
          <p:cNvPr id="304136" name="TextBox 11"/>
          <p:cNvSpPr txBox="1">
            <a:spLocks noChangeArrowheads="1"/>
          </p:cNvSpPr>
          <p:nvPr/>
        </p:nvSpPr>
        <p:spPr bwMode="auto">
          <a:xfrm>
            <a:off x="6477000" y="4202113"/>
            <a:ext cx="990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FFFFFF"/>
                </a:solidFill>
                <a:cs typeface="Arial" charset="0"/>
              </a:rPr>
              <a:t>Lumen</a:t>
            </a:r>
          </a:p>
        </p:txBody>
      </p:sp>
    </p:spTree>
    <p:extLst>
      <p:ext uri="{BB962C8B-B14F-4D97-AF65-F5344CB8AC3E}">
        <p14:creationId xmlns:p14="http://schemas.microsoft.com/office/powerpoint/2010/main" val="1763879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800" dirty="0" err="1">
                <a:latin typeface="Times New Roman" charset="0"/>
                <a:cs typeface="Arial" charset="0"/>
              </a:rPr>
              <a:t>Moyamoya</a:t>
            </a:r>
            <a:r>
              <a:rPr lang="en-US" sz="4800" dirty="0">
                <a:latin typeface="Times New Roman" charset="0"/>
                <a:cs typeface="Arial" charset="0"/>
              </a:rPr>
              <a:t> Disease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4953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800" dirty="0">
                <a:latin typeface="Times New Roman" charset="0"/>
                <a:cs typeface="Arial" charset="0"/>
              </a:rPr>
              <a:t>Initially identified in Japan, 1950</a:t>
            </a:r>
            <a:r>
              <a:rPr lang="ja-JP" altLang="en-US" sz="2800" dirty="0">
                <a:latin typeface="Times New Roman" charset="0"/>
                <a:cs typeface="Arial" charset="0"/>
              </a:rPr>
              <a:t>’</a:t>
            </a:r>
            <a:r>
              <a:rPr lang="en-US" sz="2800" dirty="0">
                <a:latin typeface="Times New Roman" charset="0"/>
                <a:cs typeface="Arial" charset="0"/>
              </a:rPr>
              <a:t>s</a:t>
            </a:r>
          </a:p>
          <a:p>
            <a:pPr eaLnBrk="1" hangingPunct="1"/>
            <a:r>
              <a:rPr lang="en-US" sz="2800" dirty="0">
                <a:latin typeface="Times New Roman" charset="0"/>
                <a:cs typeface="Arial" charset="0"/>
              </a:rPr>
              <a:t>Felt to be a disease affecting Asian population</a:t>
            </a:r>
          </a:p>
          <a:p>
            <a:pPr eaLnBrk="1" hangingPunct="1"/>
            <a:r>
              <a:rPr lang="en-US" sz="2800" dirty="0">
                <a:latin typeface="Times New Roman" charset="0"/>
                <a:cs typeface="Arial" charset="0"/>
              </a:rPr>
              <a:t>Prevalence:     </a:t>
            </a:r>
            <a:r>
              <a:rPr lang="en-US" sz="2800" dirty="0" smtClean="0">
                <a:latin typeface="Times New Roman" charset="0"/>
                <a:cs typeface="Arial" charset="0"/>
              </a:rPr>
              <a:t>6</a:t>
            </a:r>
            <a:r>
              <a:rPr lang="en-US" sz="2800" dirty="0">
                <a:latin typeface="Times New Roman" charset="0"/>
                <a:cs typeface="Arial" charset="0"/>
              </a:rPr>
              <a:t>-10/100,000   </a:t>
            </a:r>
            <a:r>
              <a:rPr lang="en-US" sz="2000" dirty="0">
                <a:latin typeface="Times New Roman" charset="0"/>
                <a:cs typeface="Arial" charset="0"/>
              </a:rPr>
              <a:t>(Asia)</a:t>
            </a:r>
          </a:p>
          <a:p>
            <a:pPr eaLnBrk="1" hangingPunct="1">
              <a:buFontTx/>
              <a:buNone/>
            </a:pPr>
            <a:r>
              <a:rPr lang="en-US" sz="2000" dirty="0">
                <a:latin typeface="Times New Roman" charset="0"/>
                <a:cs typeface="Arial" charset="0"/>
              </a:rPr>
              <a:t>                               </a:t>
            </a:r>
          </a:p>
          <a:p>
            <a:pPr eaLnBrk="1" hangingPunct="1"/>
            <a:r>
              <a:rPr lang="en-US" sz="2800" dirty="0">
                <a:latin typeface="Times New Roman" charset="0"/>
                <a:cs typeface="Arial" charset="0"/>
              </a:rPr>
              <a:t>Incidence:       </a:t>
            </a:r>
            <a:r>
              <a:rPr lang="en-US" sz="2800" dirty="0" smtClean="0">
                <a:latin typeface="Times New Roman" charset="0"/>
                <a:cs typeface="Arial" charset="0"/>
              </a:rPr>
              <a:t>0.54</a:t>
            </a:r>
            <a:r>
              <a:rPr lang="en-US" sz="2800" dirty="0">
                <a:latin typeface="Times New Roman" charset="0"/>
                <a:cs typeface="Arial" charset="0"/>
              </a:rPr>
              <a:t>/100,000/</a:t>
            </a:r>
            <a:r>
              <a:rPr lang="en-US" sz="2800" dirty="0" err="1">
                <a:latin typeface="Times New Roman" charset="0"/>
                <a:cs typeface="Arial" charset="0"/>
              </a:rPr>
              <a:t>yr</a:t>
            </a:r>
            <a:r>
              <a:rPr lang="en-US" sz="2800" dirty="0">
                <a:latin typeface="Times New Roman" charset="0"/>
                <a:cs typeface="Arial" charset="0"/>
              </a:rPr>
              <a:t>   </a:t>
            </a:r>
            <a:r>
              <a:rPr lang="en-US" sz="2000" dirty="0">
                <a:latin typeface="Times New Roman" charset="0"/>
                <a:cs typeface="Arial" charset="0"/>
              </a:rPr>
              <a:t>(Asia, 2003)      </a:t>
            </a:r>
          </a:p>
          <a:p>
            <a:pPr eaLnBrk="1" hangingPunct="1">
              <a:buFontTx/>
              <a:buNone/>
            </a:pPr>
            <a:r>
              <a:rPr lang="en-US" sz="2000" dirty="0">
                <a:latin typeface="Times New Roman" charset="0"/>
                <a:cs typeface="Arial" charset="0"/>
              </a:rPr>
              <a:t>                                        </a:t>
            </a:r>
            <a:r>
              <a:rPr lang="en-US" sz="2800" dirty="0">
                <a:latin typeface="Times New Roman" charset="0"/>
                <a:cs typeface="Arial" charset="0"/>
              </a:rPr>
              <a:t>0.94/100,000/</a:t>
            </a:r>
            <a:r>
              <a:rPr lang="en-US" sz="2800" dirty="0" err="1">
                <a:latin typeface="Times New Roman" charset="0"/>
                <a:cs typeface="Arial" charset="0"/>
              </a:rPr>
              <a:t>yr</a:t>
            </a:r>
            <a:r>
              <a:rPr lang="en-US" sz="2800" dirty="0">
                <a:latin typeface="Times New Roman" charset="0"/>
                <a:cs typeface="Arial" charset="0"/>
              </a:rPr>
              <a:t>   </a:t>
            </a:r>
            <a:r>
              <a:rPr lang="en-US" sz="2000" dirty="0">
                <a:solidFill>
                  <a:srgbClr val="FFFFFF"/>
                </a:solidFill>
                <a:latin typeface="Times New Roman" charset="0"/>
                <a:cs typeface="Arial" charset="0"/>
              </a:rPr>
              <a:t>(Asia, 2006)</a:t>
            </a:r>
            <a:r>
              <a:rPr lang="en-US" sz="2000" dirty="0">
                <a:latin typeface="Times New Roman" charset="0"/>
                <a:cs typeface="Arial" charset="0"/>
              </a:rPr>
              <a:t>                          </a:t>
            </a:r>
          </a:p>
          <a:p>
            <a:pPr eaLnBrk="1" hangingPunct="1">
              <a:buFontTx/>
              <a:buNone/>
            </a:pPr>
            <a:r>
              <a:rPr lang="en-US" sz="2000" dirty="0">
                <a:latin typeface="Times New Roman" charset="0"/>
                <a:cs typeface="Arial" charset="0"/>
              </a:rPr>
              <a:t>                                        </a:t>
            </a:r>
            <a:r>
              <a:rPr lang="en-US" sz="2800" dirty="0">
                <a:latin typeface="Times New Roman" charset="0"/>
                <a:cs typeface="Arial" charset="0"/>
              </a:rPr>
              <a:t>0.086/100,000/</a:t>
            </a:r>
            <a:r>
              <a:rPr lang="en-US" sz="2800" dirty="0" err="1">
                <a:latin typeface="Times New Roman" charset="0"/>
                <a:cs typeface="Arial" charset="0"/>
              </a:rPr>
              <a:t>yr</a:t>
            </a:r>
            <a:r>
              <a:rPr lang="en-US" sz="2000" dirty="0">
                <a:latin typeface="Times New Roman" charset="0"/>
                <a:cs typeface="Arial" charset="0"/>
              </a:rPr>
              <a:t> </a:t>
            </a:r>
            <a:r>
              <a:rPr lang="en-US" sz="2000" dirty="0" smtClean="0">
                <a:latin typeface="Times New Roman" charset="0"/>
                <a:cs typeface="Arial" charset="0"/>
              </a:rPr>
              <a:t> (</a:t>
            </a:r>
            <a:r>
              <a:rPr lang="en-US" sz="2000" dirty="0">
                <a:latin typeface="Times New Roman" charset="0"/>
                <a:cs typeface="Arial" charset="0"/>
              </a:rPr>
              <a:t>US, 2005)</a:t>
            </a:r>
          </a:p>
          <a:p>
            <a:pPr eaLnBrk="1" hangingPunct="1">
              <a:buFontTx/>
              <a:buNone/>
            </a:pPr>
            <a:r>
              <a:rPr lang="en-US" sz="2000" dirty="0">
                <a:latin typeface="Times New Roman" charset="0"/>
                <a:cs typeface="Arial" charset="0"/>
              </a:rPr>
              <a:t>                                        </a:t>
            </a:r>
            <a:r>
              <a:rPr lang="en-US" sz="2800" dirty="0">
                <a:latin typeface="Times New Roman" charset="0"/>
                <a:cs typeface="Arial" charset="0"/>
              </a:rPr>
              <a:t>0.57/100,000/</a:t>
            </a:r>
            <a:r>
              <a:rPr lang="en-US" sz="2800" dirty="0" err="1">
                <a:latin typeface="Times New Roman" charset="0"/>
                <a:cs typeface="Arial" charset="0"/>
              </a:rPr>
              <a:t>yr</a:t>
            </a:r>
            <a:r>
              <a:rPr lang="en-US" sz="2800" dirty="0">
                <a:latin typeface="Times New Roman" charset="0"/>
                <a:cs typeface="Arial" charset="0"/>
              </a:rPr>
              <a:t>  </a:t>
            </a:r>
            <a:r>
              <a:rPr lang="en-US" sz="2800" dirty="0" smtClean="0">
                <a:latin typeface="Times New Roman" charset="0"/>
                <a:cs typeface="Arial" charset="0"/>
              </a:rPr>
              <a:t>  </a:t>
            </a:r>
            <a:r>
              <a:rPr lang="en-US" sz="2000" dirty="0" smtClean="0">
                <a:latin typeface="Times New Roman" charset="0"/>
                <a:cs typeface="Arial" charset="0"/>
              </a:rPr>
              <a:t>(</a:t>
            </a:r>
            <a:r>
              <a:rPr lang="en-US" sz="2000" dirty="0">
                <a:latin typeface="Times New Roman" charset="0"/>
                <a:cs typeface="Arial" charset="0"/>
              </a:rPr>
              <a:t>US, 2012)</a:t>
            </a:r>
            <a:endParaRPr lang="en-US" sz="2800" dirty="0">
              <a:latin typeface="Times New Roman" charset="0"/>
              <a:cs typeface="Arial" charset="0"/>
            </a:endParaRPr>
          </a:p>
          <a:p>
            <a:pPr eaLnBrk="1" hangingPunct="1"/>
            <a:endParaRPr lang="en-US" sz="2000" dirty="0">
              <a:latin typeface="Times New Roman" charset="0"/>
              <a:cs typeface="Arial" charset="0"/>
            </a:endParaRPr>
          </a:p>
          <a:p>
            <a:pPr eaLnBrk="1" hangingPunct="1"/>
            <a:r>
              <a:rPr lang="en-US" sz="2800" dirty="0">
                <a:latin typeface="Times New Roman" charset="0"/>
                <a:cs typeface="Arial" charset="0"/>
              </a:rPr>
              <a:t>Bimodal onset:</a:t>
            </a:r>
          </a:p>
          <a:p>
            <a:pPr eaLnBrk="1" hangingPunct="1">
              <a:buFontTx/>
              <a:buNone/>
            </a:pPr>
            <a:r>
              <a:rPr lang="en-US" sz="2800" dirty="0">
                <a:latin typeface="Times New Roman" charset="0"/>
                <a:cs typeface="Arial" charset="0"/>
              </a:rPr>
              <a:t>         1</a:t>
            </a:r>
            <a:r>
              <a:rPr lang="en-US" sz="2800" baseline="30000" dirty="0">
                <a:latin typeface="Times New Roman" charset="0"/>
                <a:cs typeface="Arial" charset="0"/>
              </a:rPr>
              <a:t>st</a:t>
            </a:r>
            <a:r>
              <a:rPr lang="en-US" sz="2800" dirty="0">
                <a:latin typeface="Times New Roman" charset="0"/>
                <a:cs typeface="Arial" charset="0"/>
              </a:rPr>
              <a:t> decade, 3</a:t>
            </a:r>
            <a:r>
              <a:rPr lang="en-US" sz="2800" baseline="30000" dirty="0">
                <a:latin typeface="Times New Roman" charset="0"/>
                <a:cs typeface="Arial" charset="0"/>
              </a:rPr>
              <a:t>rd</a:t>
            </a:r>
            <a:r>
              <a:rPr lang="en-US" sz="2800" dirty="0">
                <a:latin typeface="Times New Roman" charset="0"/>
                <a:cs typeface="Arial" charset="0"/>
              </a:rPr>
              <a:t>-4</a:t>
            </a:r>
            <a:r>
              <a:rPr lang="en-US" sz="2800" baseline="30000" dirty="0">
                <a:latin typeface="Times New Roman" charset="0"/>
                <a:cs typeface="Arial" charset="0"/>
              </a:rPr>
              <a:t>th</a:t>
            </a:r>
            <a:r>
              <a:rPr lang="en-US" sz="2800" dirty="0">
                <a:latin typeface="Times New Roman" charset="0"/>
                <a:cs typeface="Arial" charset="0"/>
              </a:rPr>
              <a:t> decades</a:t>
            </a:r>
          </a:p>
          <a:p>
            <a:pPr eaLnBrk="1" hangingPunct="1">
              <a:buFontTx/>
              <a:buNone/>
            </a:pPr>
            <a:endParaRPr lang="en-US" sz="2800" dirty="0">
              <a:latin typeface="Times New Roman" charset="0"/>
              <a:cs typeface="Arial" charset="0"/>
            </a:endParaRPr>
          </a:p>
          <a:p>
            <a:pPr eaLnBrk="1" hangingPunct="1"/>
            <a:endParaRPr lang="en-US" sz="2800" dirty="0">
              <a:latin typeface="Times New Roman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36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Natural History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295400"/>
            <a:ext cx="5029200" cy="351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99866" y="5181600"/>
            <a:ext cx="7053534" cy="1495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40000"/>
              </a:lnSpc>
            </a:pPr>
            <a:endParaRPr lang="en-US" altLang="ja-JP" u="sng" dirty="0" smtClean="0">
              <a:solidFill>
                <a:schemeClr val="bg1"/>
              </a:solidFill>
              <a:ea typeface="ＭＳ Ｐゴシック" pitchFamily="22" charset="-128"/>
            </a:endParaRPr>
          </a:p>
          <a:p>
            <a:r>
              <a:rPr lang="en-US" altLang="ja-JP" sz="2800" dirty="0" smtClean="0">
                <a:ea typeface="ＭＳ Ｐゴシック" pitchFamily="22" charset="-128"/>
              </a:rPr>
              <a:t>5-year risk of recurrent ipsilateral stroke of </a:t>
            </a:r>
          </a:p>
          <a:p>
            <a:r>
              <a:rPr lang="en-US" altLang="ja-JP" sz="2800" b="1" dirty="0" smtClean="0">
                <a:ea typeface="ＭＳ Ｐゴシック" pitchFamily="22" charset="-128"/>
              </a:rPr>
              <a:t>65%</a:t>
            </a:r>
            <a:r>
              <a:rPr lang="en-US" altLang="ja-JP" sz="2800" dirty="0" smtClean="0">
                <a:ea typeface="ＭＳ Ｐゴシック" pitchFamily="22" charset="-128"/>
              </a:rPr>
              <a:t> after the initial symptom</a:t>
            </a:r>
          </a:p>
          <a:p>
            <a:r>
              <a:rPr lang="en-US" altLang="ja-JP" sz="2800" dirty="0" smtClean="0">
                <a:ea typeface="ＭＳ Ｐゴシック" pitchFamily="22" charset="-128"/>
              </a:rPr>
              <a:t>(17% after revascularization)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990525" y="4876800"/>
            <a:ext cx="2324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Hallemeier</a:t>
            </a:r>
            <a:r>
              <a:rPr lang="en-US" sz="1600" dirty="0" smtClean="0"/>
              <a:t> et al. (2006)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32500" t="25781" r="32500" b="41406"/>
          <a:stretch>
            <a:fillRect/>
          </a:stretch>
        </p:blipFill>
        <p:spPr bwMode="auto">
          <a:xfrm>
            <a:off x="4394200" y="990600"/>
            <a:ext cx="3454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0" t="12114" r="48945"/>
          <a:stretch/>
        </p:blipFill>
        <p:spPr bwMode="auto">
          <a:xfrm>
            <a:off x="914400" y="990599"/>
            <a:ext cx="2895600" cy="5413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691"/>
            <a:ext cx="8229600" cy="86836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Stanford </a:t>
            </a:r>
            <a:r>
              <a:rPr lang="en-US" sz="3000" dirty="0" err="1" smtClean="0"/>
              <a:t>Moyamoya</a:t>
            </a:r>
            <a:r>
              <a:rPr lang="en-US" sz="3000" dirty="0" smtClean="0"/>
              <a:t> Center</a:t>
            </a:r>
            <a:endParaRPr lang="en-US" sz="30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038600" y="3634553"/>
            <a:ext cx="4419600" cy="346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2400" dirty="0" smtClean="0">
                <a:cs typeface="Arial" charset="0"/>
              </a:rPr>
              <a:t>Professor and Chairman </a:t>
            </a:r>
            <a:r>
              <a:rPr lang="en-US" sz="2400" dirty="0">
                <a:cs typeface="Arial" charset="0"/>
              </a:rPr>
              <a:t>of </a:t>
            </a:r>
            <a:r>
              <a:rPr lang="en-US" sz="2400" dirty="0" smtClean="0">
                <a:cs typeface="Arial" charset="0"/>
              </a:rPr>
              <a:t>the Department of Neurosurgery </a:t>
            </a:r>
            <a:r>
              <a:rPr lang="en-US" sz="2400" dirty="0">
                <a:cs typeface="Arial" charset="0"/>
              </a:rPr>
              <a:t>and the Neurosciences</a:t>
            </a:r>
          </a:p>
          <a:p>
            <a:pPr eaLnBrk="0" hangingPunct="0">
              <a:lnSpc>
                <a:spcPct val="90000"/>
              </a:lnSpc>
            </a:pPr>
            <a:endParaRPr lang="en-US" sz="2400" dirty="0">
              <a:cs typeface="Arial" charset="0"/>
            </a:endParaRPr>
          </a:p>
          <a:p>
            <a:pPr eaLnBrk="0" hangingPunct="0">
              <a:lnSpc>
                <a:spcPct val="90000"/>
              </a:lnSpc>
            </a:pPr>
            <a:r>
              <a:rPr lang="en-US" sz="2400" dirty="0">
                <a:cs typeface="Arial" charset="0"/>
              </a:rPr>
              <a:t>Co-Director, Stanford Stroke Center</a:t>
            </a:r>
          </a:p>
          <a:p>
            <a:pPr eaLnBrk="0" hangingPunct="0">
              <a:lnSpc>
                <a:spcPct val="90000"/>
              </a:lnSpc>
            </a:pPr>
            <a:endParaRPr lang="en-US" sz="2400" dirty="0">
              <a:cs typeface="Arial" charset="0"/>
            </a:endParaRPr>
          </a:p>
          <a:p>
            <a:pPr eaLnBrk="0" hangingPunct="0">
              <a:lnSpc>
                <a:spcPct val="90000"/>
              </a:lnSpc>
            </a:pPr>
            <a:r>
              <a:rPr lang="en-US" sz="2400" dirty="0">
                <a:cs typeface="Arial" charset="0"/>
              </a:rPr>
              <a:t>Stanford University School of </a:t>
            </a:r>
            <a:r>
              <a:rPr lang="en-US" sz="2400" dirty="0" smtClean="0">
                <a:cs typeface="Arial" charset="0"/>
              </a:rPr>
              <a:t>Medicine, Stanford, USA</a:t>
            </a:r>
            <a:endParaRPr lang="en-US" sz="2400" dirty="0">
              <a:cs typeface="Arial" charset="0"/>
            </a:endParaRPr>
          </a:p>
          <a:p>
            <a:pPr eaLnBrk="0" hangingPunct="0">
              <a:lnSpc>
                <a:spcPct val="90000"/>
              </a:lnSpc>
            </a:pPr>
            <a:endParaRPr lang="en-US" sz="1400" dirty="0">
              <a:cs typeface="Arial" charset="0"/>
            </a:endParaRPr>
          </a:p>
          <a:p>
            <a:pPr eaLnBrk="0" hangingPunct="0">
              <a:lnSpc>
                <a:spcPct val="90000"/>
              </a:lnSpc>
            </a:pPr>
            <a:endParaRPr lang="en-US" sz="14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CICvid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8976" y="425302"/>
            <a:ext cx="8567184" cy="5711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atons1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Quantitative CBF Measurement:</a:t>
            </a:r>
            <a:br>
              <a:rPr lang="en-US" dirty="0" smtClean="0"/>
            </a:br>
            <a:r>
              <a:rPr lang="en-US" dirty="0" smtClean="0"/>
              <a:t>Transonic </a:t>
            </a:r>
            <a:r>
              <a:rPr lang="en-US" dirty="0" err="1" smtClean="0"/>
              <a:t>Flowmeter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600200"/>
            <a:ext cx="4330477" cy="1828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1548385"/>
            <a:ext cx="4038600" cy="274615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4419600"/>
            <a:ext cx="4064984" cy="2057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Lenz edited.mpg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/>
          <a:srcRect l="2222" r="4444"/>
          <a:stretch>
            <a:fillRect/>
          </a:stretch>
        </p:blipFill>
        <p:spPr bwMode="auto">
          <a:xfrm>
            <a:off x="304800" y="3505200"/>
            <a:ext cx="4267200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8490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enz edited.mpg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rcRect l="2222" r="4444"/>
          <a:stretch>
            <a:fillRect/>
          </a:stretch>
        </p:blipFill>
        <p:spPr bwMode="auto">
          <a:xfrm>
            <a:off x="1295400" y="1442250"/>
            <a:ext cx="6400800" cy="4572000"/>
          </a:xfrm>
          <a:prstGeom prst="rect">
            <a:avLst/>
          </a:prstGeom>
          <a:noFill/>
        </p:spPr>
      </p:pic>
      <p:sp>
        <p:nvSpPr>
          <p:cNvPr id="3" name="Line 3"/>
          <p:cNvSpPr>
            <a:spLocks noChangeShapeType="1"/>
          </p:cNvSpPr>
          <p:nvPr/>
        </p:nvSpPr>
        <p:spPr bwMode="auto">
          <a:xfrm flipH="1">
            <a:off x="2667000" y="4114800"/>
            <a:ext cx="99060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508125" y="4760913"/>
            <a:ext cx="1263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M4 branch</a:t>
            </a:r>
          </a:p>
          <a:p>
            <a:r>
              <a:rPr lang="en-US"/>
              <a:t>(Distal)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632325" y="3617913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Frontal </a:t>
            </a:r>
          </a:p>
          <a:p>
            <a:r>
              <a:rPr lang="en-US"/>
              <a:t>Lobe</a:t>
            </a: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2971800" y="2209800"/>
            <a:ext cx="7620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651125" y="1560513"/>
            <a:ext cx="128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M4 Branch</a:t>
            </a:r>
          </a:p>
          <a:p>
            <a:r>
              <a:rPr lang="en-US"/>
              <a:t>(Proximal)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Pre-</a:t>
            </a:r>
            <a:r>
              <a:rPr lang="en-US" dirty="0" err="1" smtClean="0"/>
              <a:t>anastomosis</a:t>
            </a:r>
            <a:r>
              <a:rPr lang="en-US" dirty="0" smtClean="0"/>
              <a:t> flow measurements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038" y="1175656"/>
            <a:ext cx="7125678" cy="4732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38945" y="6234545"/>
            <a:ext cx="2331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Marco Lee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막걸리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79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alewski edited.mpg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rcRect l="2222" r="2222"/>
          <a:stretch>
            <a:fillRect/>
          </a:stretch>
        </p:blipFill>
        <p:spPr bwMode="auto">
          <a:xfrm>
            <a:off x="1295400" y="1475500"/>
            <a:ext cx="6553200" cy="4572000"/>
          </a:xfrm>
          <a:prstGeom prst="rect">
            <a:avLst/>
          </a:prstGeom>
          <a:noFill/>
        </p:spPr>
      </p:pic>
      <p:sp>
        <p:nvSpPr>
          <p:cNvPr id="4" name="Line 4"/>
          <p:cNvSpPr>
            <a:spLocks noChangeShapeType="1"/>
          </p:cNvSpPr>
          <p:nvPr/>
        </p:nvSpPr>
        <p:spPr bwMode="auto">
          <a:xfrm flipH="1">
            <a:off x="2667000" y="2971800"/>
            <a:ext cx="3810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812925" y="3998913"/>
            <a:ext cx="127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STA donor</a:t>
            </a: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5029200" y="3929150"/>
            <a:ext cx="2286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479925" y="4837113"/>
            <a:ext cx="113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Distal M4</a:t>
            </a: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 flipV="1">
            <a:off x="3429000" y="1828800"/>
            <a:ext cx="76200" cy="6096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209800" y="1524000"/>
            <a:ext cx="235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Proximal M4 (hidden)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Post-</a:t>
            </a:r>
            <a:r>
              <a:rPr lang="en-US" dirty="0" err="1" smtClean="0"/>
              <a:t>anastomosis</a:t>
            </a:r>
            <a:r>
              <a:rPr lang="en-US" dirty="0" smtClean="0"/>
              <a:t> flow measurements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Stanford Moyamoya Series</a:t>
            </a:r>
            <a:br>
              <a:rPr lang="en-US" sz="4000" dirty="0"/>
            </a:br>
            <a:endParaRPr lang="en-US" sz="3200" dirty="0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4038600"/>
            <a:ext cx="8229600" cy="24384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317 patients</a:t>
            </a:r>
          </a:p>
          <a:p>
            <a:endParaRPr lang="en-US" dirty="0"/>
          </a:p>
          <a:p>
            <a:r>
              <a:rPr lang="en-US" dirty="0"/>
              <a:t>540 revascularization procedures</a:t>
            </a:r>
          </a:p>
          <a:p>
            <a:pPr>
              <a:buFontTx/>
              <a:buNone/>
            </a:pPr>
            <a:endParaRPr lang="en-US" dirty="0"/>
          </a:p>
          <a:p>
            <a:r>
              <a:rPr lang="en-US" dirty="0"/>
              <a:t>1-68 </a:t>
            </a:r>
            <a:r>
              <a:rPr lang="en-US" dirty="0" err="1"/>
              <a:t>yo</a:t>
            </a:r>
            <a:r>
              <a:rPr lang="en-US" dirty="0"/>
              <a:t>, mean age at surgery: 29 </a:t>
            </a:r>
            <a:r>
              <a:rPr lang="en-US" dirty="0" err="1"/>
              <a:t>yo</a:t>
            </a:r>
            <a:endParaRPr lang="en-US" dirty="0"/>
          </a:p>
          <a:p>
            <a:endParaRPr lang="en-US" dirty="0"/>
          </a:p>
          <a:p>
            <a:r>
              <a:rPr lang="en-US" dirty="0"/>
              <a:t>18% presented with unilateral </a:t>
            </a:r>
            <a:r>
              <a:rPr lang="en-US" dirty="0" err="1"/>
              <a:t>moyamoya</a:t>
            </a:r>
            <a:endParaRPr lang="en-US" dirty="0"/>
          </a:p>
        </p:txBody>
      </p:sp>
      <p:pic>
        <p:nvPicPr>
          <p:cNvPr id="2" name="Picture 1" descr="Intraop flo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524000"/>
            <a:ext cx="6535447" cy="23113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24400" y="3886200"/>
            <a:ext cx="4253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00"/>
                </a:solidFill>
              </a:rPr>
              <a:t>J </a:t>
            </a:r>
            <a:r>
              <a:rPr lang="en-US" i="1" dirty="0" err="1" smtClean="0">
                <a:solidFill>
                  <a:srgbClr val="000000"/>
                </a:solidFill>
              </a:rPr>
              <a:t>Cereb</a:t>
            </a:r>
            <a:r>
              <a:rPr lang="en-US" i="1" dirty="0" smtClean="0">
                <a:solidFill>
                  <a:srgbClr val="000000"/>
                </a:solidFill>
              </a:rPr>
              <a:t>. Blood Flow &amp; </a:t>
            </a:r>
            <a:r>
              <a:rPr lang="en-US" i="1" dirty="0" err="1" smtClean="0">
                <a:solidFill>
                  <a:srgbClr val="000000"/>
                </a:solidFill>
              </a:rPr>
              <a:t>Metab</a:t>
            </a:r>
            <a:r>
              <a:rPr lang="en-US" i="1" dirty="0" smtClean="0">
                <a:solidFill>
                  <a:srgbClr val="000000"/>
                </a:solidFill>
              </a:rPr>
              <a:t> (2011)31:262</a:t>
            </a:r>
            <a:endParaRPr lang="en-US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288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ChangeArrowheads="1"/>
          </p:cNvSpPr>
          <p:nvPr/>
        </p:nvSpPr>
        <p:spPr bwMode="auto">
          <a:xfrm>
            <a:off x="1981200" y="1103313"/>
            <a:ext cx="1524000" cy="457200"/>
          </a:xfrm>
          <a:prstGeom prst="flowChartMagneticDrum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905000" y="3998913"/>
            <a:ext cx="1235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Proximal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6324600" y="3998913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Distal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>
            <a:off x="2057400" y="1712913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4" name="Line 6"/>
          <p:cNvSpPr>
            <a:spLocks noChangeShapeType="1"/>
          </p:cNvSpPr>
          <p:nvPr/>
        </p:nvSpPr>
        <p:spPr bwMode="auto">
          <a:xfrm>
            <a:off x="5562600" y="1712913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7" name="AutoShape 7"/>
          <p:cNvSpPr>
            <a:spLocks noChangeArrowheads="1"/>
          </p:cNvSpPr>
          <p:nvPr/>
        </p:nvSpPr>
        <p:spPr bwMode="auto">
          <a:xfrm>
            <a:off x="3429000" y="3922713"/>
            <a:ext cx="2667000" cy="609600"/>
          </a:xfrm>
          <a:prstGeom prst="flowChartMagneticDrum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8" name="AutoShape 8"/>
          <p:cNvSpPr>
            <a:spLocks noChangeArrowheads="1"/>
          </p:cNvSpPr>
          <p:nvPr/>
        </p:nvSpPr>
        <p:spPr bwMode="auto">
          <a:xfrm>
            <a:off x="4343400" y="2779713"/>
            <a:ext cx="609600" cy="1371600"/>
          </a:xfrm>
          <a:prstGeom prst="flowChartMagneticDisk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9" name="AutoShape 9"/>
          <p:cNvSpPr>
            <a:spLocks noChangeArrowheads="1"/>
          </p:cNvSpPr>
          <p:nvPr/>
        </p:nvSpPr>
        <p:spPr bwMode="auto">
          <a:xfrm>
            <a:off x="5410200" y="1103313"/>
            <a:ext cx="1524000" cy="457200"/>
          </a:xfrm>
          <a:prstGeom prst="flowChartMagneticDrum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1981200" y="722313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4.7 ml/min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5486400" y="722313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4.0 ml/min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2057400" y="1865313"/>
            <a:ext cx="158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Positive flow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5486400" y="1789113"/>
            <a:ext cx="165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Negative flow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22" name="Line 14"/>
          <p:cNvSpPr>
            <a:spLocks noChangeShapeType="1"/>
          </p:cNvSpPr>
          <p:nvPr/>
        </p:nvSpPr>
        <p:spPr bwMode="auto">
          <a:xfrm>
            <a:off x="5410200" y="4227513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23" name="Line 15"/>
          <p:cNvSpPr>
            <a:spLocks noChangeShapeType="1"/>
          </p:cNvSpPr>
          <p:nvPr/>
        </p:nvSpPr>
        <p:spPr bwMode="auto">
          <a:xfrm>
            <a:off x="3581400" y="4227513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36" name="Text Box 16"/>
          <p:cNvSpPr txBox="1">
            <a:spLocks noChangeArrowheads="1"/>
          </p:cNvSpPr>
          <p:nvPr/>
        </p:nvSpPr>
        <p:spPr bwMode="auto">
          <a:xfrm>
            <a:off x="3962400" y="2398713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21.2 ml/min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3810000" y="1179513"/>
            <a:ext cx="1419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Original flow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4343400" y="3948113"/>
            <a:ext cx="581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’’’’’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39" name="Text Box 19"/>
          <p:cNvSpPr txBox="1">
            <a:spLocks noChangeArrowheads="1"/>
          </p:cNvSpPr>
          <p:nvPr/>
        </p:nvSpPr>
        <p:spPr bwMode="auto">
          <a:xfrm>
            <a:off x="5200650" y="3541713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13.4 ml/min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0" name="Text Box 20"/>
          <p:cNvSpPr txBox="1">
            <a:spLocks noChangeArrowheads="1"/>
          </p:cNvSpPr>
          <p:nvPr/>
        </p:nvSpPr>
        <p:spPr bwMode="auto">
          <a:xfrm>
            <a:off x="2819400" y="3541713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9.7 ml/min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1" name="Text Box 21"/>
          <p:cNvSpPr txBox="1">
            <a:spLocks noChangeArrowheads="1"/>
          </p:cNvSpPr>
          <p:nvPr/>
        </p:nvSpPr>
        <p:spPr bwMode="auto">
          <a:xfrm>
            <a:off x="4343400" y="4151313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MCA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2" name="Text Box 22"/>
          <p:cNvSpPr txBox="1">
            <a:spLocks noChangeArrowheads="1"/>
          </p:cNvSpPr>
          <p:nvPr/>
        </p:nvSpPr>
        <p:spPr bwMode="auto">
          <a:xfrm>
            <a:off x="4343400" y="2816225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3" name="Text Box 23"/>
          <p:cNvSpPr txBox="1">
            <a:spLocks noChangeArrowheads="1"/>
          </p:cNvSpPr>
          <p:nvPr/>
        </p:nvSpPr>
        <p:spPr bwMode="auto">
          <a:xfrm>
            <a:off x="2286000" y="1179513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MCA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4" name="Text Box 24"/>
          <p:cNvSpPr txBox="1">
            <a:spLocks noChangeArrowheads="1"/>
          </p:cNvSpPr>
          <p:nvPr/>
        </p:nvSpPr>
        <p:spPr bwMode="auto">
          <a:xfrm>
            <a:off x="5772150" y="1179513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MCA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33" name="Line 25"/>
          <p:cNvSpPr>
            <a:spLocks noChangeShapeType="1"/>
          </p:cNvSpPr>
          <p:nvPr/>
        </p:nvSpPr>
        <p:spPr bwMode="auto">
          <a:xfrm>
            <a:off x="4648200" y="3313113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46" name="Text Box 26"/>
          <p:cNvSpPr txBox="1">
            <a:spLocks noChangeArrowheads="1"/>
          </p:cNvSpPr>
          <p:nvPr/>
        </p:nvSpPr>
        <p:spPr bwMode="auto">
          <a:xfrm>
            <a:off x="762000" y="1179513"/>
            <a:ext cx="1235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Proximal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47" name="Text Box 27"/>
          <p:cNvSpPr txBox="1">
            <a:spLocks noChangeArrowheads="1"/>
          </p:cNvSpPr>
          <p:nvPr/>
        </p:nvSpPr>
        <p:spPr bwMode="auto">
          <a:xfrm>
            <a:off x="6934200" y="1179513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Distal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85800" y="609600"/>
            <a:ext cx="8077200" cy="5562600"/>
            <a:chOff x="336" y="288"/>
            <a:chExt cx="5088" cy="3504"/>
          </a:xfrm>
        </p:grpSpPr>
        <p:sp>
          <p:nvSpPr>
            <p:cNvPr id="57347" name="AutoShape 3"/>
            <p:cNvSpPr>
              <a:spLocks noChangeArrowheads="1"/>
            </p:cNvSpPr>
            <p:nvPr/>
          </p:nvSpPr>
          <p:spPr bwMode="auto">
            <a:xfrm>
              <a:off x="1199" y="288"/>
              <a:ext cx="960" cy="144"/>
            </a:xfrm>
            <a:prstGeom prst="flowChartMagneticDrum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48" name="Text Box 4"/>
            <p:cNvSpPr txBox="1">
              <a:spLocks noChangeArrowheads="1"/>
            </p:cNvSpPr>
            <p:nvPr/>
          </p:nvSpPr>
          <p:spPr bwMode="auto">
            <a:xfrm rot="-5400000">
              <a:off x="-432" y="1728"/>
              <a:ext cx="201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Proximal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49" name="Text Box 5"/>
            <p:cNvSpPr txBox="1">
              <a:spLocks noChangeArrowheads="1"/>
            </p:cNvSpPr>
            <p:nvPr/>
          </p:nvSpPr>
          <p:spPr bwMode="auto">
            <a:xfrm rot="5400000">
              <a:off x="4646" y="1978"/>
              <a:ext cx="107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Distal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50" name="Line 6"/>
            <p:cNvSpPr>
              <a:spLocks noChangeShapeType="1"/>
            </p:cNvSpPr>
            <p:nvPr/>
          </p:nvSpPr>
          <p:spPr bwMode="auto">
            <a:xfrm>
              <a:off x="1295" y="528"/>
              <a:ext cx="8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51" name="Line 7"/>
            <p:cNvSpPr>
              <a:spLocks noChangeShapeType="1"/>
            </p:cNvSpPr>
            <p:nvPr/>
          </p:nvSpPr>
          <p:spPr bwMode="auto">
            <a:xfrm>
              <a:off x="3503" y="528"/>
              <a:ext cx="8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52" name="AutoShape 8"/>
            <p:cNvSpPr>
              <a:spLocks noChangeArrowheads="1"/>
            </p:cNvSpPr>
            <p:nvPr/>
          </p:nvSpPr>
          <p:spPr bwMode="auto">
            <a:xfrm>
              <a:off x="1199" y="1392"/>
              <a:ext cx="960" cy="144"/>
            </a:xfrm>
            <a:prstGeom prst="flowChartMagneticDrum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53" name="AutoShape 9"/>
            <p:cNvSpPr>
              <a:spLocks noChangeArrowheads="1"/>
            </p:cNvSpPr>
            <p:nvPr/>
          </p:nvSpPr>
          <p:spPr bwMode="auto">
            <a:xfrm>
              <a:off x="1583" y="960"/>
              <a:ext cx="144" cy="480"/>
            </a:xfrm>
            <a:prstGeom prst="flowChartMagneticDisk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54" name="AutoShape 10"/>
            <p:cNvSpPr>
              <a:spLocks noChangeArrowheads="1"/>
            </p:cNvSpPr>
            <p:nvPr/>
          </p:nvSpPr>
          <p:spPr bwMode="auto">
            <a:xfrm>
              <a:off x="3407" y="288"/>
              <a:ext cx="960" cy="144"/>
            </a:xfrm>
            <a:prstGeom prst="flowChartMagneticDrum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55" name="AutoShape 11"/>
            <p:cNvSpPr>
              <a:spLocks noChangeArrowheads="1"/>
            </p:cNvSpPr>
            <p:nvPr/>
          </p:nvSpPr>
          <p:spPr bwMode="auto">
            <a:xfrm>
              <a:off x="1199" y="2496"/>
              <a:ext cx="960" cy="144"/>
            </a:xfrm>
            <a:prstGeom prst="flowChartMagneticDrum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56" name="AutoShape 12"/>
            <p:cNvSpPr>
              <a:spLocks noChangeArrowheads="1"/>
            </p:cNvSpPr>
            <p:nvPr/>
          </p:nvSpPr>
          <p:spPr bwMode="auto">
            <a:xfrm>
              <a:off x="1199" y="3648"/>
              <a:ext cx="960" cy="144"/>
            </a:xfrm>
            <a:prstGeom prst="flowChartMagneticDrum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57" name="AutoShape 13"/>
            <p:cNvSpPr>
              <a:spLocks noChangeArrowheads="1"/>
            </p:cNvSpPr>
            <p:nvPr/>
          </p:nvSpPr>
          <p:spPr bwMode="auto">
            <a:xfrm>
              <a:off x="3455" y="3648"/>
              <a:ext cx="960" cy="144"/>
            </a:xfrm>
            <a:prstGeom prst="flowChartMagneticDrum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58" name="AutoShape 14"/>
            <p:cNvSpPr>
              <a:spLocks noChangeArrowheads="1"/>
            </p:cNvSpPr>
            <p:nvPr/>
          </p:nvSpPr>
          <p:spPr bwMode="auto">
            <a:xfrm>
              <a:off x="3407" y="2496"/>
              <a:ext cx="960" cy="144"/>
            </a:xfrm>
            <a:prstGeom prst="flowChartMagneticDrum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59" name="AutoShape 15"/>
            <p:cNvSpPr>
              <a:spLocks noChangeArrowheads="1"/>
            </p:cNvSpPr>
            <p:nvPr/>
          </p:nvSpPr>
          <p:spPr bwMode="auto">
            <a:xfrm>
              <a:off x="3407" y="1392"/>
              <a:ext cx="960" cy="144"/>
            </a:xfrm>
            <a:prstGeom prst="flowChartMagneticDrum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60" name="AutoShape 16"/>
            <p:cNvSpPr>
              <a:spLocks noChangeArrowheads="1"/>
            </p:cNvSpPr>
            <p:nvPr/>
          </p:nvSpPr>
          <p:spPr bwMode="auto">
            <a:xfrm>
              <a:off x="1583" y="2064"/>
              <a:ext cx="144" cy="480"/>
            </a:xfrm>
            <a:prstGeom prst="flowChartMagneticDisk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61" name="AutoShape 17"/>
            <p:cNvSpPr>
              <a:spLocks noChangeArrowheads="1"/>
            </p:cNvSpPr>
            <p:nvPr/>
          </p:nvSpPr>
          <p:spPr bwMode="auto">
            <a:xfrm>
              <a:off x="1583" y="3216"/>
              <a:ext cx="144" cy="480"/>
            </a:xfrm>
            <a:prstGeom prst="flowChartMagneticDisk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62" name="AutoShape 18"/>
            <p:cNvSpPr>
              <a:spLocks noChangeArrowheads="1"/>
            </p:cNvSpPr>
            <p:nvPr/>
          </p:nvSpPr>
          <p:spPr bwMode="auto">
            <a:xfrm>
              <a:off x="3839" y="3216"/>
              <a:ext cx="144" cy="480"/>
            </a:xfrm>
            <a:prstGeom prst="flowChartMagneticDisk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63" name="AutoShape 19"/>
            <p:cNvSpPr>
              <a:spLocks noChangeArrowheads="1"/>
            </p:cNvSpPr>
            <p:nvPr/>
          </p:nvSpPr>
          <p:spPr bwMode="auto">
            <a:xfrm>
              <a:off x="3791" y="2064"/>
              <a:ext cx="144" cy="480"/>
            </a:xfrm>
            <a:prstGeom prst="flowChartMagneticDisk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64" name="AutoShape 20"/>
            <p:cNvSpPr>
              <a:spLocks noChangeArrowheads="1"/>
            </p:cNvSpPr>
            <p:nvPr/>
          </p:nvSpPr>
          <p:spPr bwMode="auto">
            <a:xfrm>
              <a:off x="3791" y="960"/>
              <a:ext cx="144" cy="480"/>
            </a:xfrm>
            <a:prstGeom prst="flowChartMagneticDisk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7365" name="Text Box 21"/>
          <p:cNvSpPr txBox="1">
            <a:spLocks noChangeArrowheads="1"/>
          </p:cNvSpPr>
          <p:nvPr/>
        </p:nvSpPr>
        <p:spPr bwMode="auto">
          <a:xfrm>
            <a:off x="2498725" y="319088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64.2%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66" name="Text Box 22"/>
          <p:cNvSpPr txBox="1">
            <a:spLocks noChangeArrowheads="1"/>
          </p:cNvSpPr>
          <p:nvPr/>
        </p:nvSpPr>
        <p:spPr bwMode="auto">
          <a:xfrm>
            <a:off x="5867400" y="319088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34.8%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67" name="Text Box 23"/>
          <p:cNvSpPr txBox="1">
            <a:spLocks noChangeArrowheads="1"/>
          </p:cNvSpPr>
          <p:nvPr/>
        </p:nvSpPr>
        <p:spPr bwMode="auto">
          <a:xfrm>
            <a:off x="2133600" y="1004888"/>
            <a:ext cx="158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Positive flow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68" name="Text Box 24"/>
          <p:cNvSpPr txBox="1">
            <a:spLocks noChangeArrowheads="1"/>
          </p:cNvSpPr>
          <p:nvPr/>
        </p:nvSpPr>
        <p:spPr bwMode="auto">
          <a:xfrm>
            <a:off x="5492750" y="1004888"/>
            <a:ext cx="165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Negative flow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69" name="Line 25"/>
          <p:cNvSpPr>
            <a:spLocks noChangeShapeType="1"/>
          </p:cNvSpPr>
          <p:nvPr/>
        </p:nvSpPr>
        <p:spPr bwMode="auto">
          <a:xfrm>
            <a:off x="2133600" y="26670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0" name="Line 26"/>
          <p:cNvSpPr>
            <a:spLocks noChangeShapeType="1"/>
          </p:cNvSpPr>
          <p:nvPr/>
        </p:nvSpPr>
        <p:spPr bwMode="auto">
          <a:xfrm>
            <a:off x="2971800" y="26670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1" name="Line 27"/>
          <p:cNvSpPr>
            <a:spLocks noChangeShapeType="1"/>
          </p:cNvSpPr>
          <p:nvPr/>
        </p:nvSpPr>
        <p:spPr bwMode="auto">
          <a:xfrm>
            <a:off x="2971800" y="4419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2" name="Line 28"/>
          <p:cNvSpPr>
            <a:spLocks noChangeShapeType="1"/>
          </p:cNvSpPr>
          <p:nvPr/>
        </p:nvSpPr>
        <p:spPr bwMode="auto">
          <a:xfrm>
            <a:off x="6553200" y="4419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3" name="Line 29"/>
          <p:cNvSpPr>
            <a:spLocks noChangeShapeType="1"/>
          </p:cNvSpPr>
          <p:nvPr/>
        </p:nvSpPr>
        <p:spPr bwMode="auto">
          <a:xfrm>
            <a:off x="6477000" y="26670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4" name="Line 30"/>
          <p:cNvSpPr>
            <a:spLocks noChangeShapeType="1"/>
          </p:cNvSpPr>
          <p:nvPr/>
        </p:nvSpPr>
        <p:spPr bwMode="auto">
          <a:xfrm>
            <a:off x="5715000" y="26670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5" name="Line 31"/>
          <p:cNvSpPr>
            <a:spLocks noChangeShapeType="1"/>
          </p:cNvSpPr>
          <p:nvPr/>
        </p:nvSpPr>
        <p:spPr bwMode="auto">
          <a:xfrm>
            <a:off x="5715000" y="4419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6" name="Line 32"/>
          <p:cNvSpPr>
            <a:spLocks noChangeShapeType="1"/>
          </p:cNvSpPr>
          <p:nvPr/>
        </p:nvSpPr>
        <p:spPr bwMode="auto">
          <a:xfrm>
            <a:off x="2209800" y="4419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7" name="Line 33"/>
          <p:cNvSpPr>
            <a:spLocks noChangeShapeType="1"/>
          </p:cNvSpPr>
          <p:nvPr/>
        </p:nvSpPr>
        <p:spPr bwMode="auto">
          <a:xfrm>
            <a:off x="2971800" y="62484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8" name="Line 34"/>
          <p:cNvSpPr>
            <a:spLocks noChangeShapeType="1"/>
          </p:cNvSpPr>
          <p:nvPr/>
        </p:nvSpPr>
        <p:spPr bwMode="auto">
          <a:xfrm>
            <a:off x="2209800" y="62484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79" name="Line 35"/>
          <p:cNvSpPr>
            <a:spLocks noChangeShapeType="1"/>
          </p:cNvSpPr>
          <p:nvPr/>
        </p:nvSpPr>
        <p:spPr bwMode="auto">
          <a:xfrm>
            <a:off x="6553200" y="62484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0" name="Line 36"/>
          <p:cNvSpPr>
            <a:spLocks noChangeShapeType="1"/>
          </p:cNvSpPr>
          <p:nvPr/>
        </p:nvSpPr>
        <p:spPr bwMode="auto">
          <a:xfrm>
            <a:off x="5791200" y="62484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81" name="Text Box 37"/>
          <p:cNvSpPr txBox="1">
            <a:spLocks noChangeArrowheads="1"/>
          </p:cNvSpPr>
          <p:nvPr/>
        </p:nvSpPr>
        <p:spPr bwMode="auto">
          <a:xfrm>
            <a:off x="3657600" y="2346325"/>
            <a:ext cx="1641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Same direction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82" name="Text Box 38"/>
          <p:cNvSpPr txBox="1">
            <a:spLocks noChangeArrowheads="1"/>
          </p:cNvSpPr>
          <p:nvPr/>
        </p:nvSpPr>
        <p:spPr bwMode="auto">
          <a:xfrm>
            <a:off x="3879850" y="4062413"/>
            <a:ext cx="1314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Bi-direction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83" name="Text Box 39"/>
          <p:cNvSpPr txBox="1">
            <a:spLocks noChangeArrowheads="1"/>
          </p:cNvSpPr>
          <p:nvPr/>
        </p:nvSpPr>
        <p:spPr bwMode="auto">
          <a:xfrm>
            <a:off x="3581400" y="5891213"/>
            <a:ext cx="198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Opposite direction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84" name="Text Box 40"/>
          <p:cNvSpPr txBox="1">
            <a:spLocks noChangeArrowheads="1"/>
          </p:cNvSpPr>
          <p:nvPr/>
        </p:nvSpPr>
        <p:spPr bwMode="auto">
          <a:xfrm>
            <a:off x="1905000" y="2071688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11.9%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85" name="Text Box 41"/>
          <p:cNvSpPr txBox="1">
            <a:spLocks noChangeArrowheads="1"/>
          </p:cNvSpPr>
          <p:nvPr/>
        </p:nvSpPr>
        <p:spPr bwMode="auto">
          <a:xfrm>
            <a:off x="1905000" y="3824288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86.4%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86" name="Text Box 42"/>
          <p:cNvSpPr txBox="1">
            <a:spLocks noChangeArrowheads="1"/>
          </p:cNvSpPr>
          <p:nvPr/>
        </p:nvSpPr>
        <p:spPr bwMode="auto">
          <a:xfrm>
            <a:off x="1981200" y="5653088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1.7%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87" name="Text Box 43"/>
          <p:cNvSpPr txBox="1">
            <a:spLocks noChangeArrowheads="1"/>
          </p:cNvSpPr>
          <p:nvPr/>
        </p:nvSpPr>
        <p:spPr bwMode="auto">
          <a:xfrm>
            <a:off x="6330950" y="2071688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17.8%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88" name="Text Box 44"/>
          <p:cNvSpPr txBox="1">
            <a:spLocks noChangeArrowheads="1"/>
          </p:cNvSpPr>
          <p:nvPr/>
        </p:nvSpPr>
        <p:spPr bwMode="auto">
          <a:xfrm>
            <a:off x="6330950" y="3824288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77.4%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89" name="Text Box 45"/>
          <p:cNvSpPr txBox="1">
            <a:spLocks noChangeArrowheads="1"/>
          </p:cNvSpPr>
          <p:nvPr/>
        </p:nvSpPr>
        <p:spPr bwMode="auto">
          <a:xfrm>
            <a:off x="6457950" y="5638800"/>
            <a:ext cx="704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4.8%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90" name="Text Box 46"/>
          <p:cNvSpPr txBox="1">
            <a:spLocks noChangeArrowheads="1"/>
          </p:cNvSpPr>
          <p:nvPr/>
        </p:nvSpPr>
        <p:spPr bwMode="auto">
          <a:xfrm>
            <a:off x="3540125" y="557213"/>
            <a:ext cx="1870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Original direction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91" name="Text Box 47"/>
          <p:cNvSpPr txBox="1">
            <a:spLocks noChangeArrowheads="1"/>
          </p:cNvSpPr>
          <p:nvPr/>
        </p:nvSpPr>
        <p:spPr bwMode="auto">
          <a:xfrm>
            <a:off x="2590800" y="2286000"/>
            <a:ext cx="388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’’’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92" name="Text Box 48"/>
          <p:cNvSpPr txBox="1">
            <a:spLocks noChangeArrowheads="1"/>
          </p:cNvSpPr>
          <p:nvPr/>
        </p:nvSpPr>
        <p:spPr bwMode="auto">
          <a:xfrm>
            <a:off x="6096000" y="2286000"/>
            <a:ext cx="388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’’’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93" name="Text Box 49"/>
          <p:cNvSpPr txBox="1">
            <a:spLocks noChangeArrowheads="1"/>
          </p:cNvSpPr>
          <p:nvPr/>
        </p:nvSpPr>
        <p:spPr bwMode="auto">
          <a:xfrm>
            <a:off x="2590800" y="4038600"/>
            <a:ext cx="388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’’’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94" name="Text Box 50"/>
          <p:cNvSpPr txBox="1">
            <a:spLocks noChangeArrowheads="1"/>
          </p:cNvSpPr>
          <p:nvPr/>
        </p:nvSpPr>
        <p:spPr bwMode="auto">
          <a:xfrm>
            <a:off x="6088063" y="4038600"/>
            <a:ext cx="388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’’’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95" name="Text Box 51"/>
          <p:cNvSpPr txBox="1">
            <a:spLocks noChangeArrowheads="1"/>
          </p:cNvSpPr>
          <p:nvPr/>
        </p:nvSpPr>
        <p:spPr bwMode="auto">
          <a:xfrm>
            <a:off x="2590800" y="5867400"/>
            <a:ext cx="388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’’’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96" name="Text Box 52"/>
          <p:cNvSpPr txBox="1">
            <a:spLocks noChangeArrowheads="1"/>
          </p:cNvSpPr>
          <p:nvPr/>
        </p:nvSpPr>
        <p:spPr bwMode="auto">
          <a:xfrm>
            <a:off x="6172200" y="5867400"/>
            <a:ext cx="388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’’’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304800" y="-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-304800" y="-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-304800" y="-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304800" y="-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-304800" y="-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032125" y="762000"/>
            <a:ext cx="90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b="1">
                <a:latin typeface="Arial" charset="0"/>
                <a:cs typeface="Arial" charset="0"/>
              </a:rPr>
              <a:t>Pre-op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4860925" y="762000"/>
            <a:ext cx="103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b="1">
                <a:latin typeface="Arial" charset="0"/>
                <a:cs typeface="Arial" charset="0"/>
              </a:rPr>
              <a:t>Post-op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152400" y="2249488"/>
            <a:ext cx="145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b="1">
                <a:latin typeface="Arial" charset="0"/>
                <a:cs typeface="Arial" charset="0"/>
              </a:rPr>
              <a:t>Pre-Diamox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95250" y="4764088"/>
            <a:ext cx="158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b="1">
                <a:latin typeface="Arial" charset="0"/>
                <a:cs typeface="Arial" charset="0"/>
              </a:rPr>
              <a:t>Post-Diamox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1828800" y="1411288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39.9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1828800" y="2249488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43.1</a:t>
            </a: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1812925" y="3128963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44.4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1812925" y="4043363"/>
            <a:ext cx="81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9.0%</a:t>
            </a: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1828800" y="4840288"/>
            <a:ext cx="81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6.3%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1676400" y="5602288"/>
            <a:ext cx="97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20.4%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6232525" y="4043363"/>
            <a:ext cx="178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27.9</a:t>
            </a:r>
            <a:r>
              <a:rPr lang="en-US" sz="1800">
                <a:cs typeface="Arial" charset="0"/>
              </a:rPr>
              <a:t>%</a:t>
            </a:r>
            <a:r>
              <a:rPr lang="en-US" sz="1800" b="1">
                <a:cs typeface="Arial" charset="0"/>
              </a:rPr>
              <a:t>(+/- </a:t>
            </a:r>
            <a:r>
              <a:rPr lang="en-US" sz="1800">
                <a:cs typeface="Arial" charset="0"/>
              </a:rPr>
              <a:t>5.6</a:t>
            </a:r>
            <a:r>
              <a:rPr lang="en-US" sz="1800" b="1">
                <a:cs typeface="Arial" charset="0"/>
              </a:rPr>
              <a:t>)*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6248400" y="4764088"/>
            <a:ext cx="172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28.9</a:t>
            </a:r>
            <a:r>
              <a:rPr lang="en-US" sz="1800">
                <a:cs typeface="Arial" charset="0"/>
              </a:rPr>
              <a:t>%(+/-7.3)*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6232525" y="5491163"/>
            <a:ext cx="172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38.8</a:t>
            </a:r>
            <a:r>
              <a:rPr lang="en-US" sz="1800">
                <a:cs typeface="Arial" charset="0"/>
              </a:rPr>
              <a:t>%(+/-4.9)*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6096000" y="6135688"/>
            <a:ext cx="149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*p=0.0027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6232525" y="1300163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37.7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6232525" y="2214563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41.4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6232525" y="3052763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40.4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7235825" y="801688"/>
            <a:ext cx="175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cs typeface="Arial" charset="0"/>
              </a:rPr>
              <a:t>ml/100g/min</a:t>
            </a:r>
          </a:p>
        </p:txBody>
      </p:sp>
      <p:sp>
        <p:nvSpPr>
          <p:cNvPr id="35" name="Title 34"/>
          <p:cNvSpPr>
            <a:spLocks noGrp="1"/>
          </p:cNvSpPr>
          <p:nvPr>
            <p:ph type="title"/>
          </p:nvPr>
        </p:nvSpPr>
        <p:spPr>
          <a:xfrm>
            <a:off x="609600" y="39688"/>
            <a:ext cx="8229600" cy="722312"/>
          </a:xfrm>
        </p:spPr>
        <p:txBody>
          <a:bodyPr>
            <a:normAutofit/>
          </a:bodyPr>
          <a:lstStyle/>
          <a:p>
            <a:r>
              <a:rPr lang="en-US" dirty="0" smtClean="0"/>
              <a:t>Pre and post-op Xenon-CT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Quantitative MRA</a:t>
            </a:r>
            <a:endParaRPr lang="en-US" dirty="0"/>
          </a:p>
        </p:txBody>
      </p:sp>
      <p:pic>
        <p:nvPicPr>
          <p:cNvPr id="4" name="Gilbert_LSTA.avi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67964" y="2126509"/>
            <a:ext cx="4242391" cy="318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70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568325" y="6048345"/>
            <a:ext cx="69762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ja-JP" dirty="0">
                <a:solidFill>
                  <a:srgbClr val="FFFFFF"/>
                </a:solidFill>
                <a:cs typeface="Arial" charset="0"/>
              </a:rPr>
              <a:t>90% of the patients had a </a:t>
            </a:r>
            <a:r>
              <a:rPr lang="en-US" altLang="ja-JP" dirty="0" err="1">
                <a:solidFill>
                  <a:srgbClr val="FFFFFF"/>
                </a:solidFill>
                <a:cs typeface="Arial" charset="0"/>
              </a:rPr>
              <a:t>mRS</a:t>
            </a:r>
            <a:r>
              <a:rPr lang="en-US" altLang="ja-JP" dirty="0">
                <a:solidFill>
                  <a:srgbClr val="FFFFFF"/>
                </a:solidFill>
                <a:cs typeface="Arial" charset="0"/>
              </a:rPr>
              <a:t> 0-2    </a:t>
            </a:r>
            <a:r>
              <a:rPr lang="en-US" altLang="ja-JP" sz="2000" dirty="0">
                <a:solidFill>
                  <a:srgbClr val="FFFFFF"/>
                </a:solidFill>
                <a:cs typeface="Arial" charset="0"/>
              </a:rPr>
              <a:t>(mean follow-up: 4.1 years</a:t>
            </a:r>
            <a:r>
              <a:rPr lang="en-US" altLang="ja-JP" sz="2000" b="1" dirty="0">
                <a:solidFill>
                  <a:srgbClr val="FFFFFF"/>
                </a:solidFill>
                <a:cs typeface="Arial" charset="0"/>
              </a:rPr>
              <a:t>)</a:t>
            </a: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381000" y="1676400"/>
            <a:ext cx="5257800" cy="4038600"/>
          </a:xfrm>
          <a:prstGeom prst="rect">
            <a:avLst/>
          </a:prstGeom>
          <a:solidFill>
            <a:srgbClr val="E4F3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cs typeface="Arial" charset="0"/>
            </a:endParaRPr>
          </a:p>
        </p:txBody>
      </p:sp>
      <p:sp>
        <p:nvSpPr>
          <p:cNvPr id="13318" name="Line 5"/>
          <p:cNvSpPr>
            <a:spLocks noChangeShapeType="1"/>
          </p:cNvSpPr>
          <p:nvPr/>
        </p:nvSpPr>
        <p:spPr bwMode="auto">
          <a:xfrm>
            <a:off x="2209800" y="2590800"/>
            <a:ext cx="1905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2498725" y="2017713"/>
            <a:ext cx="1168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chemeClr val="bg1"/>
                </a:solidFill>
                <a:latin typeface="Arial" charset="0"/>
                <a:cs typeface="Arial" charset="0"/>
              </a:rPr>
              <a:t>P&lt;0.0001</a:t>
            </a:r>
          </a:p>
        </p:txBody>
      </p:sp>
      <p:graphicFrame>
        <p:nvGraphicFramePr>
          <p:cNvPr id="13314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741363" y="2362200"/>
          <a:ext cx="4629150" cy="283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Prism Project" r:id="rId4" imgW="3675600" imgH="2427480" progId="">
                  <p:embed/>
                </p:oleObj>
              </mc:Choice>
              <mc:Fallback>
                <p:oleObj name="Prism Project" r:id="rId4" imgW="3675600" imgH="24274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363" y="2362200"/>
                        <a:ext cx="4629150" cy="2833688"/>
                      </a:xfrm>
                      <a:prstGeom prst="rect">
                        <a:avLst/>
                      </a:prstGeom>
                      <a:solidFill>
                        <a:srgbClr val="E4F3F4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600200" y="3048000"/>
            <a:ext cx="1209675" cy="17526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cs typeface="Arial" charset="0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3419475" y="3762375"/>
            <a:ext cx="1152525" cy="1038225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cs typeface="Arial" charset="0"/>
            </a:endParaRPr>
          </a:p>
        </p:txBody>
      </p:sp>
      <p:sp>
        <p:nvSpPr>
          <p:cNvPr id="13322" name="TextBox 9"/>
          <p:cNvSpPr txBox="1">
            <a:spLocks noChangeArrowheads="1"/>
          </p:cNvSpPr>
          <p:nvPr/>
        </p:nvSpPr>
        <p:spPr bwMode="auto">
          <a:xfrm>
            <a:off x="5646738" y="2057400"/>
            <a:ext cx="37338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cs typeface="Arial" charset="0"/>
              </a:rPr>
              <a:t>0:  no symptoms</a:t>
            </a:r>
          </a:p>
          <a:p>
            <a:pPr eaLnBrk="1" hangingPunct="1"/>
            <a:r>
              <a:rPr lang="en-US" dirty="0">
                <a:cs typeface="Arial" charset="0"/>
              </a:rPr>
              <a:t>1:  symptoms, no disability</a:t>
            </a:r>
          </a:p>
          <a:p>
            <a:pPr eaLnBrk="1" hangingPunct="1"/>
            <a:r>
              <a:rPr lang="en-US" dirty="0">
                <a:cs typeface="Arial" charset="0"/>
              </a:rPr>
              <a:t>2:  slight disability</a:t>
            </a:r>
          </a:p>
          <a:p>
            <a:pPr eaLnBrk="1" hangingPunct="1"/>
            <a:endParaRPr lang="en-US" dirty="0">
              <a:cs typeface="Arial" charset="0"/>
            </a:endParaRPr>
          </a:p>
          <a:p>
            <a:pPr eaLnBrk="1" hangingPunct="1"/>
            <a:r>
              <a:rPr lang="en-US" dirty="0">
                <a:cs typeface="Arial" charset="0"/>
              </a:rPr>
              <a:t>3:  moderate disability</a:t>
            </a:r>
          </a:p>
          <a:p>
            <a:pPr eaLnBrk="1" hangingPunct="1"/>
            <a:r>
              <a:rPr lang="en-US" dirty="0">
                <a:cs typeface="Arial" charset="0"/>
              </a:rPr>
              <a:t>4:  mod-severe disability</a:t>
            </a:r>
          </a:p>
          <a:p>
            <a:pPr eaLnBrk="1" hangingPunct="1"/>
            <a:r>
              <a:rPr lang="en-US" dirty="0">
                <a:cs typeface="Arial" charset="0"/>
              </a:rPr>
              <a:t>5:  severe disability</a:t>
            </a:r>
          </a:p>
          <a:p>
            <a:pPr eaLnBrk="1" hangingPunct="1"/>
            <a:r>
              <a:rPr lang="en-US" dirty="0">
                <a:cs typeface="Arial" charset="0"/>
              </a:rPr>
              <a:t>6:  dead</a:t>
            </a:r>
          </a:p>
          <a:p>
            <a:pPr eaLnBrk="1" hangingPunct="1"/>
            <a:endParaRPr lang="en-US" dirty="0">
              <a:cs typeface="Arial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Clinical Outcome</a:t>
            </a:r>
            <a:br>
              <a:rPr lang="en-US" dirty="0" smtClean="0"/>
            </a:br>
            <a:r>
              <a:rPr lang="en-US" dirty="0" smtClean="0"/>
              <a:t>(modified Rankin Score)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106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Post-operative complications:</a:t>
            </a:r>
            <a:br>
              <a:rPr lang="en-US" dirty="0" smtClean="0"/>
            </a:br>
            <a:r>
              <a:rPr lang="en-US" dirty="0" smtClean="0"/>
              <a:t>Post-op stroke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745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Post-op hemorrhage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021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6" t="68011" r="23636"/>
          <a:stretch>
            <a:fillRect/>
          </a:stretch>
        </p:blipFill>
        <p:spPr bwMode="auto">
          <a:xfrm>
            <a:off x="995363" y="1143000"/>
            <a:ext cx="6700837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5700" name="TextBox 4"/>
          <p:cNvSpPr txBox="1">
            <a:spLocks noChangeArrowheads="1"/>
          </p:cNvSpPr>
          <p:nvPr/>
        </p:nvSpPr>
        <p:spPr bwMode="auto">
          <a:xfrm>
            <a:off x="152400" y="57150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u="sng">
                <a:solidFill>
                  <a:srgbClr val="FFFFFF"/>
                </a:solidFill>
                <a:cs typeface="Arial" charset="0"/>
              </a:rPr>
              <a:t>Complications</a:t>
            </a:r>
            <a:r>
              <a:rPr lang="en-US">
                <a:solidFill>
                  <a:srgbClr val="FFFFFF"/>
                </a:solidFill>
                <a:cs typeface="Arial" charset="0"/>
              </a:rPr>
              <a:t>: ischemic stroke, hemorrhage, </a:t>
            </a:r>
          </a:p>
          <a:p>
            <a:pPr eaLnBrk="1" hangingPunct="1"/>
            <a:r>
              <a:rPr lang="en-US">
                <a:solidFill>
                  <a:srgbClr val="FFFFFF"/>
                </a:solidFill>
                <a:cs typeface="Arial" charset="0"/>
              </a:rPr>
              <a:t>transient neurologic events (TNE)</a:t>
            </a:r>
          </a:p>
        </p:txBody>
      </p:sp>
      <p:sp>
        <p:nvSpPr>
          <p:cNvPr id="285701" name="TextBox 4"/>
          <p:cNvSpPr txBox="1">
            <a:spLocks noChangeArrowheads="1"/>
          </p:cNvSpPr>
          <p:nvPr/>
        </p:nvSpPr>
        <p:spPr bwMode="auto">
          <a:xfrm>
            <a:off x="5334000" y="6262688"/>
            <a:ext cx="3952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i="1" dirty="0">
                <a:solidFill>
                  <a:schemeClr val="bg1"/>
                </a:solidFill>
                <a:cs typeface="Arial" charset="0"/>
              </a:rPr>
              <a:t>Lee, et al: JCBFM 31:262-74, 2011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38200" y="0"/>
            <a:ext cx="7162800" cy="1143000"/>
          </a:xfrm>
          <a:prstGeom prst="rect">
            <a:avLst/>
          </a:prstGeom>
        </p:spPr>
        <p:txBody>
          <a:bodyPr vert="horz" anchor="ctr">
            <a:normAutofit fontScale="67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latin typeface="Times New Roman" charset="0"/>
                <a:cs typeface="Arial" charset="0"/>
              </a:rPr>
              <a:t/>
            </a:r>
            <a:br>
              <a:rPr lang="en-US" sz="4000" dirty="0" smtClean="0">
                <a:latin typeface="Times New Roman" charset="0"/>
                <a:cs typeface="Arial" charset="0"/>
              </a:rPr>
            </a:br>
            <a:r>
              <a:rPr lang="en-US" sz="4000" dirty="0" smtClean="0">
                <a:latin typeface="Times New Roman" charset="0"/>
                <a:cs typeface="Arial" charset="0"/>
              </a:rPr>
              <a:t>Higher Total MCA flows correlate with post-op complications</a:t>
            </a:r>
            <a:endParaRPr lang="en-US" sz="4000" dirty="0">
              <a:latin typeface="Times New Roman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046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History of Cerebral Revascularization Surgery</a:t>
            </a:r>
            <a:br>
              <a:rPr lang="en-US" sz="3200" dirty="0" smtClean="0"/>
            </a:br>
            <a:r>
              <a:rPr lang="en-US" sz="1800" dirty="0" smtClean="0"/>
              <a:t>(extremely brief!)</a:t>
            </a:r>
            <a:endParaRPr lang="en-US" sz="1800" dirty="0"/>
          </a:p>
        </p:txBody>
      </p:sp>
      <p:pic>
        <p:nvPicPr>
          <p:cNvPr id="4" name="Content Placeholder 3" descr="Dr-Alexis-Carrel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1" r="-5451"/>
          <a:stretch/>
        </p:blipFill>
        <p:spPr>
          <a:xfrm>
            <a:off x="335311" y="1417637"/>
            <a:ext cx="3258101" cy="3284961"/>
          </a:xfrm>
        </p:spPr>
      </p:pic>
      <p:pic>
        <p:nvPicPr>
          <p:cNvPr id="5" name="Picture 4" descr="3-Dr-Gazi-Yasargi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938" y="1308617"/>
            <a:ext cx="2584250" cy="33939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8330" y="4742221"/>
            <a:ext cx="1864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Alexis Carrel 1912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81246" y="4742221"/>
            <a:ext cx="1876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Gazi</a:t>
            </a:r>
            <a:r>
              <a:rPr lang="en-US" dirty="0" smtClean="0"/>
              <a:t> </a:t>
            </a:r>
            <a:r>
              <a:rPr lang="en-US" dirty="0" err="1" smtClean="0"/>
              <a:t>Yarsagil</a:t>
            </a:r>
            <a:r>
              <a:rPr lang="en-US" dirty="0" smtClean="0"/>
              <a:t> 1965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65162" y="5345104"/>
            <a:ext cx="2445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German and </a:t>
            </a:r>
            <a:r>
              <a:rPr lang="en-US" dirty="0" err="1" smtClean="0"/>
              <a:t>Taffel</a:t>
            </a:r>
            <a:r>
              <a:rPr lang="en-US" dirty="0" smtClean="0"/>
              <a:t> 1939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38819" y="5875892"/>
            <a:ext cx="1309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Kredel</a:t>
            </a:r>
            <a:r>
              <a:rPr lang="en-US" dirty="0" smtClean="0"/>
              <a:t> 1942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32521" y="5848695"/>
            <a:ext cx="1232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Kurze</a:t>
            </a:r>
            <a:r>
              <a:rPr lang="en-US" dirty="0" smtClean="0"/>
              <a:t> 1957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56047" y="5345104"/>
            <a:ext cx="2850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Jacobson and </a:t>
            </a:r>
            <a:r>
              <a:rPr lang="en-US" dirty="0" err="1" smtClean="0"/>
              <a:t>Donaghy</a:t>
            </a:r>
            <a:r>
              <a:rPr lang="en-US" dirty="0" smtClean="0"/>
              <a:t> 1962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065" y="1567262"/>
            <a:ext cx="1127822" cy="1858962"/>
          </a:xfrm>
          <a:prstGeom prst="rect">
            <a:avLst/>
          </a:prstGeom>
        </p:spPr>
      </p:pic>
      <p:pic>
        <p:nvPicPr>
          <p:cNvPr id="14" name="Picture 13" descr="005f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900" y="3612403"/>
            <a:ext cx="1966590" cy="16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740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main indications for cerebral </a:t>
            </a:r>
            <a:r>
              <a:rPr lang="en-US" dirty="0" err="1" smtClean="0"/>
              <a:t>revasculaization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Moyamoya</a:t>
            </a:r>
            <a:r>
              <a:rPr lang="en-US" dirty="0" smtClean="0"/>
              <a:t> disease</a:t>
            </a:r>
          </a:p>
          <a:p>
            <a:pPr lvl="1"/>
            <a:r>
              <a:rPr lang="en-US" dirty="0" smtClean="0"/>
              <a:t>Complex aneurysm</a:t>
            </a:r>
          </a:p>
          <a:p>
            <a:pPr lvl="1"/>
            <a:r>
              <a:rPr lang="en-US" dirty="0" smtClean="0"/>
              <a:t>Occlusive vascular disease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177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Changing indications due to</a:t>
            </a:r>
          </a:p>
          <a:p>
            <a:pPr lvl="1"/>
            <a:r>
              <a:rPr lang="en-US" dirty="0" smtClean="0"/>
              <a:t>Advances in endovascular technology</a:t>
            </a:r>
          </a:p>
          <a:p>
            <a:pPr lvl="1"/>
            <a:r>
              <a:rPr lang="en-US" dirty="0" smtClean="0"/>
              <a:t>Advances in medical therapy</a:t>
            </a:r>
          </a:p>
          <a:p>
            <a:pPr lvl="1"/>
            <a:r>
              <a:rPr lang="en-US" dirty="0" smtClean="0"/>
              <a:t>Advances in radiation therapy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522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658" y="1713138"/>
            <a:ext cx="6534944" cy="434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23996" y="287994"/>
            <a:ext cx="358303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ko-KR" altLang="en-US" sz="5400" b="1" dirty="0" smtClean="0">
                <a:solidFill>
                  <a:schemeClr val="bg1"/>
                </a:solidFill>
                <a:cs typeface="Arial" charset="0"/>
              </a:rPr>
              <a:t>감사합니</a:t>
            </a:r>
            <a:r>
              <a:rPr lang="ko-KR" altLang="en-US" sz="5400" b="1" dirty="0">
                <a:solidFill>
                  <a:schemeClr val="bg1"/>
                </a:solidFill>
                <a:cs typeface="Arial" charset="0"/>
              </a:rPr>
              <a:t>다</a:t>
            </a:r>
            <a:endParaRPr lang="en-US" sz="5400" b="1" dirty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489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Revascularization Surgeries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600" dirty="0" smtClean="0"/>
              <a:t>Direct graft</a:t>
            </a:r>
          </a:p>
          <a:p>
            <a:pPr lvl="1"/>
            <a:r>
              <a:rPr lang="en-US" sz="3600" dirty="0" smtClean="0"/>
              <a:t>Superficial Temporal Artery (STA)</a:t>
            </a:r>
          </a:p>
          <a:p>
            <a:pPr lvl="1"/>
            <a:r>
              <a:rPr lang="en-US" sz="3600" dirty="0" smtClean="0"/>
              <a:t>Occipital Artery</a:t>
            </a:r>
          </a:p>
          <a:p>
            <a:pPr lvl="1"/>
            <a:r>
              <a:rPr lang="en-US" sz="3600" dirty="0" smtClean="0"/>
              <a:t>Radial Artery</a:t>
            </a:r>
          </a:p>
          <a:p>
            <a:pPr lvl="1"/>
            <a:r>
              <a:rPr lang="en-US" sz="3600" dirty="0" err="1" smtClean="0"/>
              <a:t>Saphenous</a:t>
            </a:r>
            <a:r>
              <a:rPr lang="en-US" sz="3600" dirty="0" smtClean="0"/>
              <a:t> Vein </a:t>
            </a:r>
            <a:endParaRPr lang="en-US" sz="3600" dirty="0"/>
          </a:p>
          <a:p>
            <a:endParaRPr lang="en-US" dirty="0" smtClean="0"/>
          </a:p>
          <a:p>
            <a:r>
              <a:rPr lang="en-US" sz="4600" dirty="0" smtClean="0"/>
              <a:t>Indirect graft</a:t>
            </a:r>
          </a:p>
          <a:p>
            <a:pPr lvl="1"/>
            <a:r>
              <a:rPr lang="en-US" sz="3600" dirty="0" err="1" smtClean="0"/>
              <a:t>Encephalo-duro-arterio-synangiosis</a:t>
            </a:r>
            <a:r>
              <a:rPr lang="en-US" sz="3600" dirty="0" smtClean="0"/>
              <a:t> (EDAS)</a:t>
            </a:r>
          </a:p>
          <a:p>
            <a:pPr lvl="1"/>
            <a:r>
              <a:rPr lang="en-US" sz="3600" dirty="0" err="1" smtClean="0"/>
              <a:t>Encephalo-myo-synangiosis</a:t>
            </a:r>
            <a:r>
              <a:rPr lang="en-US" sz="3600" dirty="0" smtClean="0"/>
              <a:t> (EMS)</a:t>
            </a:r>
          </a:p>
          <a:p>
            <a:pPr lvl="1"/>
            <a:r>
              <a:rPr lang="en-US" sz="3600" dirty="0" err="1" smtClean="0"/>
              <a:t>Encephalo-duro-arterio-myo-synangiosis</a:t>
            </a:r>
            <a:r>
              <a:rPr lang="en-US" sz="3600" dirty="0" smtClean="0"/>
              <a:t> (EDAMS)</a:t>
            </a:r>
          </a:p>
          <a:p>
            <a:pPr lvl="1"/>
            <a:r>
              <a:rPr lang="en-US" sz="3600" dirty="0" err="1" smtClean="0"/>
              <a:t>Omental</a:t>
            </a:r>
            <a:r>
              <a:rPr lang="en-US" sz="3600" dirty="0" smtClean="0"/>
              <a:t> transposition</a:t>
            </a:r>
          </a:p>
          <a:p>
            <a:pPr lvl="1"/>
            <a:r>
              <a:rPr lang="en-US" sz="3600" dirty="0" smtClean="0"/>
              <a:t>Burr holes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949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CIC prep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34" t="5698" r="17355" b="68389"/>
          <a:stretch/>
        </p:blipFill>
        <p:spPr>
          <a:xfrm>
            <a:off x="990600" y="1143000"/>
            <a:ext cx="2103375" cy="2712833"/>
          </a:xfrm>
          <a:prstGeom prst="rect">
            <a:avLst/>
          </a:prstGeom>
        </p:spPr>
      </p:pic>
      <p:pic>
        <p:nvPicPr>
          <p:cNvPr id="3" name="Picture 2" descr="ECIC close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5" t="13743" r="27751" b="52878"/>
          <a:stretch/>
        </p:blipFill>
        <p:spPr>
          <a:xfrm>
            <a:off x="914400" y="3958429"/>
            <a:ext cx="2590800" cy="2658305"/>
          </a:xfrm>
          <a:prstGeom prst="rect">
            <a:avLst/>
          </a:prstGeom>
        </p:spPr>
      </p:pic>
      <p:pic>
        <p:nvPicPr>
          <p:cNvPr id="4" name="Picture 3" descr="ECIC prep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6" t="35556" r="19471" b="26172"/>
          <a:stretch/>
        </p:blipFill>
        <p:spPr>
          <a:xfrm>
            <a:off x="3200400" y="1142999"/>
            <a:ext cx="2442608" cy="2362201"/>
          </a:xfrm>
          <a:prstGeom prst="rect">
            <a:avLst/>
          </a:prstGeom>
        </p:spPr>
      </p:pic>
      <p:pic>
        <p:nvPicPr>
          <p:cNvPr id="5" name="Picture 4" descr="ECIC close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49" t="22794" b="49198"/>
          <a:stretch/>
        </p:blipFill>
        <p:spPr>
          <a:xfrm>
            <a:off x="3581400" y="3581400"/>
            <a:ext cx="2057400" cy="304603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5153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Direct STA-MCA </a:t>
            </a:r>
            <a:r>
              <a:rPr lang="en-US" sz="3200" dirty="0" err="1" smtClean="0"/>
              <a:t>microanastomosis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6044624"/>
            <a:ext cx="33009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Lee &amp; Steinberg, ECIC bypass</a:t>
            </a:r>
          </a:p>
          <a:p>
            <a:r>
              <a:rPr lang="en-US" sz="1600" dirty="0" smtClean="0"/>
              <a:t>Neurosurgery Tricks, </a:t>
            </a:r>
            <a:r>
              <a:rPr lang="en-US" sz="1600" dirty="0" err="1" smtClean="0"/>
              <a:t>Thieme</a:t>
            </a:r>
            <a:r>
              <a:rPr lang="en-US" sz="1600" dirty="0" smtClean="0"/>
              <a:t> 2014</a:t>
            </a:r>
            <a:endParaRPr lang="en-US" sz="1600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9" t="23674" b="8198"/>
          <a:stretch/>
        </p:blipFill>
        <p:spPr bwMode="auto">
          <a:xfrm rot="16200000">
            <a:off x="5063754" y="2121237"/>
            <a:ext cx="4603750" cy="273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952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8" t="1683" r="37334" b="61952"/>
          <a:stretch/>
        </p:blipFill>
        <p:spPr bwMode="auto">
          <a:xfrm>
            <a:off x="304800" y="2501900"/>
            <a:ext cx="2677981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1" t="46129" r="1334" b="2693"/>
          <a:stretch>
            <a:fillRect/>
          </a:stretch>
        </p:blipFill>
        <p:spPr bwMode="auto">
          <a:xfrm>
            <a:off x="3048000" y="2504621"/>
            <a:ext cx="2915652" cy="197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gros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512040"/>
            <a:ext cx="27432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Indirect: </a:t>
            </a:r>
            <a:r>
              <a:rPr lang="en-US" sz="3200" dirty="0" err="1" smtClean="0"/>
              <a:t>Omental</a:t>
            </a:r>
            <a:r>
              <a:rPr lang="en-US" sz="3200" dirty="0" smtClean="0"/>
              <a:t> Transposition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87314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4808" t="4348" r="2631" b="1449"/>
          <a:stretch>
            <a:fillRect/>
          </a:stretch>
        </p:blipFill>
        <p:spPr bwMode="auto">
          <a:xfrm>
            <a:off x="2057400" y="1371600"/>
            <a:ext cx="4876800" cy="4116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Burr hole surgery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5638800"/>
            <a:ext cx="62484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Sainte-Rose et al. (2006). </a:t>
            </a:r>
            <a:r>
              <a:rPr lang="en-US" sz="1600" u="sng" dirty="0" smtClean="0"/>
              <a:t>J </a:t>
            </a:r>
            <a:r>
              <a:rPr lang="en-US" sz="1600" u="sng" dirty="0" err="1" smtClean="0"/>
              <a:t>Neurosurg</a:t>
            </a:r>
            <a:r>
              <a:rPr lang="en-US" sz="1600" dirty="0" smtClean="0"/>
              <a:t> </a:t>
            </a:r>
            <a:r>
              <a:rPr lang="en-US" sz="1600" b="1" dirty="0" smtClean="0"/>
              <a:t>105</a:t>
            </a:r>
            <a:r>
              <a:rPr lang="en-US" sz="1600" dirty="0" smtClean="0"/>
              <a:t>(6 </a:t>
            </a:r>
            <a:r>
              <a:rPr lang="en-US" sz="1600" dirty="0" err="1" smtClean="0"/>
              <a:t>Suppl</a:t>
            </a:r>
            <a:r>
              <a:rPr lang="en-US" sz="1600" dirty="0" smtClean="0"/>
              <a:t>): 437-43.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Occlusive Vascular Disease</a:t>
            </a:r>
          </a:p>
          <a:p>
            <a:r>
              <a:rPr lang="en-US" dirty="0" smtClean="0"/>
              <a:t>Complex Aneurysms</a:t>
            </a:r>
          </a:p>
          <a:p>
            <a:pPr lvl="1"/>
            <a:r>
              <a:rPr lang="en-US" dirty="0" smtClean="0"/>
              <a:t>Trapping</a:t>
            </a:r>
          </a:p>
          <a:p>
            <a:pPr lvl="1"/>
            <a:r>
              <a:rPr lang="en-US" dirty="0" smtClean="0"/>
              <a:t>Vessel reconstruction</a:t>
            </a:r>
          </a:p>
          <a:p>
            <a:pPr lvl="1"/>
            <a:r>
              <a:rPr lang="en-US" dirty="0" smtClean="0"/>
              <a:t>Re-implantation</a:t>
            </a:r>
          </a:p>
          <a:p>
            <a:r>
              <a:rPr lang="en-US" dirty="0" smtClean="0"/>
              <a:t>Complex skull base tumors</a:t>
            </a:r>
          </a:p>
          <a:p>
            <a:r>
              <a:rPr lang="en-US" dirty="0" err="1" smtClean="0"/>
              <a:t>Moyamoya</a:t>
            </a:r>
            <a:r>
              <a:rPr lang="en-US" dirty="0" smtClean="0"/>
              <a:t>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369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587</TotalTime>
  <Words>992</Words>
  <Application>Microsoft Macintosh PowerPoint</Application>
  <PresentationFormat>On-screen Show (4:3)</PresentationFormat>
  <Paragraphs>238</Paragraphs>
  <Slides>42</Slides>
  <Notes>8</Notes>
  <HiddenSlides>0</HiddenSlides>
  <MMClips>6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Apex</vt:lpstr>
      <vt:lpstr>Prism Project</vt:lpstr>
      <vt:lpstr>The Role of Cerebral Revascularization Surgery in the Modern Era </vt:lpstr>
      <vt:lpstr>PowerPoint Presentation</vt:lpstr>
      <vt:lpstr>막걸리</vt:lpstr>
      <vt:lpstr>History of Cerebral Revascularization Surgery (extremely brief!)</vt:lpstr>
      <vt:lpstr>Types of Revascularization Surgeries</vt:lpstr>
      <vt:lpstr>Direct STA-MCA microanastomosis </vt:lpstr>
      <vt:lpstr>Indirect: Omental Transposition</vt:lpstr>
      <vt:lpstr>Multiple Burr hole surgery</vt:lpstr>
      <vt:lpstr>Previous Indications</vt:lpstr>
      <vt:lpstr>Occlusive disease</vt:lpstr>
      <vt:lpstr>Studies  on benefits of revascularization surgery</vt:lpstr>
      <vt:lpstr>Studies  on benefits of revascularization surgery</vt:lpstr>
      <vt:lpstr>Carotid Occlusion Surgery Study</vt:lpstr>
      <vt:lpstr>Sapporo Double ECIC bypass study</vt:lpstr>
      <vt:lpstr>Surgical Treatment of Complex Aneurysm</vt:lpstr>
      <vt:lpstr>62 yo female SAH from recurrent left supraclinoid ICA aneurysm</vt:lpstr>
      <vt:lpstr>STA-MCA bypass graft</vt:lpstr>
      <vt:lpstr>Trapping of left ICA aneurysm</vt:lpstr>
      <vt:lpstr>Advances in endovascular treatments Flow diversion with Pipeline</vt:lpstr>
      <vt:lpstr>PowerPoint Presentation</vt:lpstr>
      <vt:lpstr>Moyamoya disease</vt:lpstr>
      <vt:lpstr>PowerPoint Presentation</vt:lpstr>
      <vt:lpstr>Moyamoya Disease</vt:lpstr>
      <vt:lpstr>Natural History</vt:lpstr>
      <vt:lpstr>Stanford Moyamoya Center</vt:lpstr>
      <vt:lpstr>PowerPoint Presentation</vt:lpstr>
      <vt:lpstr>PowerPoint Presentation</vt:lpstr>
      <vt:lpstr>Quantitative CBF Measurement: Transonic Flowmeter</vt:lpstr>
      <vt:lpstr>Pre-anastomosis flow measurements</vt:lpstr>
      <vt:lpstr>Post-anastomosis flow measurements</vt:lpstr>
      <vt:lpstr>Stanford Moyamoya Series </vt:lpstr>
      <vt:lpstr>PowerPoint Presentation</vt:lpstr>
      <vt:lpstr>PowerPoint Presentation</vt:lpstr>
      <vt:lpstr>Pre and post-op Xenon-CT</vt:lpstr>
      <vt:lpstr>Quantitative MRA</vt:lpstr>
      <vt:lpstr>Clinical Outcome (modified Rankin Score)</vt:lpstr>
      <vt:lpstr>Post-operative complications: Post-op stroke</vt:lpstr>
      <vt:lpstr>Post-op hemorrhage</vt:lpstr>
      <vt:lpstr>PowerPoint Presentation</vt:lpstr>
      <vt:lpstr>Conclusions</vt:lpstr>
      <vt:lpstr>Conclusions</vt:lpstr>
      <vt:lpstr>PowerPoint Presentation</vt:lpstr>
    </vt:vector>
  </TitlesOfParts>
  <Company>Stanford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Cerebral Revascularization Surgery in the Modern Era </dc:title>
  <dc:creator>Macro Lee</dc:creator>
  <cp:lastModifiedBy>Ashley Marie B</cp:lastModifiedBy>
  <cp:revision>46</cp:revision>
  <dcterms:created xsi:type="dcterms:W3CDTF">2015-10-16T18:10:03Z</dcterms:created>
  <dcterms:modified xsi:type="dcterms:W3CDTF">2015-10-26T22:37:05Z</dcterms:modified>
</cp:coreProperties>
</file>