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99" r:id="rId2"/>
  </p:sldMasterIdLst>
  <p:notesMasterIdLst>
    <p:notesMasterId r:id="rId14"/>
  </p:notesMasterIdLst>
  <p:handoutMasterIdLst>
    <p:handoutMasterId r:id="rId15"/>
  </p:handoutMasterIdLst>
  <p:sldIdLst>
    <p:sldId id="304" r:id="rId3"/>
    <p:sldId id="338" r:id="rId4"/>
    <p:sldId id="341" r:id="rId5"/>
    <p:sldId id="342" r:id="rId6"/>
    <p:sldId id="343" r:id="rId7"/>
    <p:sldId id="334" r:id="rId8"/>
    <p:sldId id="344" r:id="rId9"/>
    <p:sldId id="346" r:id="rId10"/>
    <p:sldId id="345" r:id="rId11"/>
    <p:sldId id="339" r:id="rId12"/>
    <p:sldId id="340" r:id="rId13"/>
  </p:sldIdLst>
  <p:sldSz cx="9144000" cy="6858000" type="screen4x3"/>
  <p:notesSz cx="6950075" cy="9236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ource Sans Pro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ource Sans Pro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ource Sans Pro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ource Sans Pro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ource Sans Pro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Source Sans Pro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Source Sans Pro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Source Sans Pro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Source Sans Pro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 Cont, Tina M" initials="DCTM" lastIdx="4" clrIdx="0">
    <p:extLst>
      <p:ext uri="{19B8F6BF-5375-455C-9EA6-DF929625EA0E}">
        <p15:presenceInfo xmlns:p15="http://schemas.microsoft.com/office/powerpoint/2012/main" userId="S-1-5-21-2000478354-1844237615-1801674531-4200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1515"/>
    <a:srgbClr val="D6DDD3"/>
    <a:srgbClr val="EDE8DD"/>
    <a:srgbClr val="C2B7A1"/>
    <a:srgbClr val="918873"/>
    <a:srgbClr val="3C3623"/>
    <a:srgbClr val="D0A760"/>
    <a:srgbClr val="434A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24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ACFA03-3E5B-4383-B59A-D3BA285793A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384C70-93D2-413E-8E44-1F6EEA084813}">
      <dgm:prSet/>
      <dgm:spPr/>
      <dgm:t>
        <a:bodyPr/>
        <a:lstStyle/>
        <a:p>
          <a:pPr rtl="0"/>
          <a:r>
            <a:rPr lang="en-US" b="1" dirty="0" smtClean="0"/>
            <a:t>2004</a:t>
          </a:r>
          <a:r>
            <a:rPr lang="en-US" dirty="0" smtClean="0"/>
            <a:t>  </a:t>
          </a:r>
        </a:p>
        <a:p>
          <a:pPr rtl="0"/>
          <a:r>
            <a:rPr lang="en-US" dirty="0" smtClean="0"/>
            <a:t>CAP created for and by SoM</a:t>
          </a:r>
          <a:endParaRPr lang="en-US" dirty="0"/>
        </a:p>
      </dgm:t>
    </dgm:pt>
    <dgm:pt modelId="{CABC8F0E-FBDA-490E-9E8D-9609BD145F9A}" type="parTrans" cxnId="{5C71AA3F-4F42-4BDD-8ECA-E84D40C38D00}">
      <dgm:prSet/>
      <dgm:spPr/>
      <dgm:t>
        <a:bodyPr/>
        <a:lstStyle/>
        <a:p>
          <a:endParaRPr lang="en-US"/>
        </a:p>
      </dgm:t>
    </dgm:pt>
    <dgm:pt modelId="{4D3B512A-0356-47D7-968A-44BF73922374}" type="sibTrans" cxnId="{5C71AA3F-4F42-4BDD-8ECA-E84D40C38D00}">
      <dgm:prSet/>
      <dgm:spPr/>
      <dgm:t>
        <a:bodyPr/>
        <a:lstStyle/>
        <a:p>
          <a:endParaRPr lang="en-US"/>
        </a:p>
      </dgm:t>
    </dgm:pt>
    <dgm:pt modelId="{3C3C7700-5776-4114-8A75-DC1E405A9AC7}">
      <dgm:prSet/>
      <dgm:spPr/>
      <dgm:t>
        <a:bodyPr/>
        <a:lstStyle/>
        <a:p>
          <a:pPr rtl="0"/>
          <a:r>
            <a:rPr lang="en-US" b="1" dirty="0" smtClean="0"/>
            <a:t>September 2012  </a:t>
          </a:r>
          <a:r>
            <a:rPr lang="en-US" dirty="0" smtClean="0"/>
            <a:t>University-Wide Expansion Project Kicked Off</a:t>
          </a:r>
          <a:endParaRPr lang="en-US" dirty="0"/>
        </a:p>
      </dgm:t>
    </dgm:pt>
    <dgm:pt modelId="{ED87DC28-F464-4C2A-8FCE-120808A3E6D9}" type="parTrans" cxnId="{B0317478-5DFD-4278-BBC9-99D030C25B26}">
      <dgm:prSet/>
      <dgm:spPr/>
      <dgm:t>
        <a:bodyPr/>
        <a:lstStyle/>
        <a:p>
          <a:endParaRPr lang="en-US"/>
        </a:p>
      </dgm:t>
    </dgm:pt>
    <dgm:pt modelId="{976FAD86-93D2-49E0-BF0A-D074C884A697}" type="sibTrans" cxnId="{B0317478-5DFD-4278-BBC9-99D030C25B26}">
      <dgm:prSet/>
      <dgm:spPr/>
      <dgm:t>
        <a:bodyPr/>
        <a:lstStyle/>
        <a:p>
          <a:endParaRPr lang="en-US"/>
        </a:p>
      </dgm:t>
    </dgm:pt>
    <dgm:pt modelId="{5B253F21-DACA-4DAA-8129-9E15907A0658}">
      <dgm:prSet/>
      <dgm:spPr/>
      <dgm:t>
        <a:bodyPr/>
        <a:lstStyle/>
        <a:p>
          <a:pPr rtl="0"/>
          <a:r>
            <a:rPr lang="en-US" b="1" dirty="0" smtClean="0"/>
            <a:t>August 2013  </a:t>
          </a:r>
          <a:r>
            <a:rPr lang="en-US" dirty="0" smtClean="0"/>
            <a:t>CAP Live with New Pilot Organizations</a:t>
          </a:r>
          <a:endParaRPr lang="en-US" dirty="0"/>
        </a:p>
      </dgm:t>
    </dgm:pt>
    <dgm:pt modelId="{FE51FE76-B9D6-45EE-9136-C51022DAAFF9}" type="parTrans" cxnId="{19F25A2F-5CB5-4FB7-94E4-63B889DBC2C0}">
      <dgm:prSet/>
      <dgm:spPr/>
      <dgm:t>
        <a:bodyPr/>
        <a:lstStyle/>
        <a:p>
          <a:endParaRPr lang="en-US"/>
        </a:p>
      </dgm:t>
    </dgm:pt>
    <dgm:pt modelId="{63DDDB0C-EAB0-4D7D-8E11-55707EB6875F}" type="sibTrans" cxnId="{19F25A2F-5CB5-4FB7-94E4-63B889DBC2C0}">
      <dgm:prSet/>
      <dgm:spPr/>
      <dgm:t>
        <a:bodyPr/>
        <a:lstStyle/>
        <a:p>
          <a:endParaRPr lang="en-US"/>
        </a:p>
      </dgm:t>
    </dgm:pt>
    <dgm:pt modelId="{0BE6BD1B-8567-4546-98D2-5B89EFE4D126}">
      <dgm:prSet/>
      <dgm:spPr/>
      <dgm:t>
        <a:bodyPr/>
        <a:lstStyle/>
        <a:p>
          <a:pPr rtl="0"/>
          <a:r>
            <a:rPr lang="en-US" b="1" dirty="0" smtClean="0"/>
            <a:t>January 2014  </a:t>
          </a:r>
          <a:r>
            <a:rPr lang="en-US" dirty="0" smtClean="0"/>
            <a:t>New Stanford Profiles Public Site Launched</a:t>
          </a:r>
          <a:endParaRPr lang="en-US" dirty="0"/>
        </a:p>
      </dgm:t>
    </dgm:pt>
    <dgm:pt modelId="{2CB2FFF5-E305-44ED-A958-8F69276DDA24}" type="parTrans" cxnId="{DC470E0E-0CB9-49D6-932A-7641E5085049}">
      <dgm:prSet/>
      <dgm:spPr/>
      <dgm:t>
        <a:bodyPr/>
        <a:lstStyle/>
        <a:p>
          <a:endParaRPr lang="en-US"/>
        </a:p>
      </dgm:t>
    </dgm:pt>
    <dgm:pt modelId="{909F073D-9525-4C96-8D69-04C64AF0EE82}" type="sibTrans" cxnId="{DC470E0E-0CB9-49D6-932A-7641E5085049}">
      <dgm:prSet/>
      <dgm:spPr/>
      <dgm:t>
        <a:bodyPr/>
        <a:lstStyle/>
        <a:p>
          <a:endParaRPr lang="en-US"/>
        </a:p>
      </dgm:t>
    </dgm:pt>
    <dgm:pt modelId="{C4B46704-BB90-4B37-9448-0F39731FB577}">
      <dgm:prSet/>
      <dgm:spPr/>
      <dgm:t>
        <a:bodyPr/>
        <a:lstStyle/>
        <a:p>
          <a:pPr rtl="0"/>
          <a:r>
            <a:rPr lang="en-US" b="1" dirty="0" smtClean="0"/>
            <a:t>June 2014</a:t>
          </a:r>
          <a:r>
            <a:rPr lang="en-US" dirty="0" smtClean="0"/>
            <a:t>  Start of School of Humanities &amp; Sciences Engagement</a:t>
          </a:r>
          <a:endParaRPr lang="en-US" dirty="0"/>
        </a:p>
      </dgm:t>
    </dgm:pt>
    <dgm:pt modelId="{E016B5F2-E9C1-47F7-BBB7-71099E18AD2C}" type="parTrans" cxnId="{4B450EEB-A266-4C94-A266-FA09C5FFA26D}">
      <dgm:prSet/>
      <dgm:spPr/>
      <dgm:t>
        <a:bodyPr/>
        <a:lstStyle/>
        <a:p>
          <a:endParaRPr lang="en-US"/>
        </a:p>
      </dgm:t>
    </dgm:pt>
    <dgm:pt modelId="{D11AFD6B-5A6B-451F-94C7-967E3822B84D}" type="sibTrans" cxnId="{4B450EEB-A266-4C94-A266-FA09C5FFA26D}">
      <dgm:prSet/>
      <dgm:spPr/>
      <dgm:t>
        <a:bodyPr/>
        <a:lstStyle/>
        <a:p>
          <a:endParaRPr lang="en-US"/>
        </a:p>
      </dgm:t>
    </dgm:pt>
    <dgm:pt modelId="{E1B13512-6DB0-4EBF-8FB5-64FE40FE262D}">
      <dgm:prSet/>
      <dgm:spPr/>
      <dgm:t>
        <a:bodyPr/>
        <a:lstStyle/>
        <a:p>
          <a:pPr rtl="0"/>
          <a:r>
            <a:rPr lang="en-US" b="1" dirty="0" smtClean="0"/>
            <a:t>November 2014   </a:t>
          </a:r>
        </a:p>
        <a:p>
          <a:pPr rtl="0"/>
          <a:r>
            <a:rPr lang="en-US" dirty="0" smtClean="0"/>
            <a:t>Kick-Off of Faculty Engagement</a:t>
          </a:r>
          <a:endParaRPr lang="en-US" dirty="0"/>
        </a:p>
      </dgm:t>
    </dgm:pt>
    <dgm:pt modelId="{9F87CF43-0236-4E8D-A84E-3A02D246EADF}" type="parTrans" cxnId="{B2D9B3F2-1F54-499A-BAFD-A450DE971E03}">
      <dgm:prSet/>
      <dgm:spPr/>
      <dgm:t>
        <a:bodyPr/>
        <a:lstStyle/>
        <a:p>
          <a:endParaRPr lang="en-US"/>
        </a:p>
      </dgm:t>
    </dgm:pt>
    <dgm:pt modelId="{5CD282B5-F5E4-4CEF-9A3A-84B2579604DF}" type="sibTrans" cxnId="{B2D9B3F2-1F54-499A-BAFD-A450DE971E03}">
      <dgm:prSet/>
      <dgm:spPr/>
      <dgm:t>
        <a:bodyPr/>
        <a:lstStyle/>
        <a:p>
          <a:endParaRPr lang="en-US"/>
        </a:p>
      </dgm:t>
    </dgm:pt>
    <dgm:pt modelId="{0BFC2102-1611-4CD2-9F24-F833CA6EF107}">
      <dgm:prSet/>
      <dgm:spPr/>
      <dgm:t>
        <a:bodyPr/>
        <a:lstStyle/>
        <a:p>
          <a:pPr rtl="0"/>
          <a:r>
            <a:rPr lang="en-US" b="1" dirty="0" smtClean="0"/>
            <a:t>January 2015</a:t>
          </a:r>
          <a:r>
            <a:rPr lang="en-US" dirty="0" smtClean="0"/>
            <a:t> Hosting of Stanford Profiles transitioned to Administrative Systems</a:t>
          </a:r>
          <a:endParaRPr lang="en-US" dirty="0"/>
        </a:p>
      </dgm:t>
    </dgm:pt>
    <dgm:pt modelId="{8C33BEB0-8E26-4BC2-AD02-C12BB5C265B3}" type="parTrans" cxnId="{DBF9337E-F446-412C-B38B-8CF46C7C912B}">
      <dgm:prSet/>
      <dgm:spPr/>
      <dgm:t>
        <a:bodyPr/>
        <a:lstStyle/>
        <a:p>
          <a:endParaRPr lang="en-US"/>
        </a:p>
      </dgm:t>
    </dgm:pt>
    <dgm:pt modelId="{F57AD28E-F14A-484E-B9FD-B1A931345AB5}" type="sibTrans" cxnId="{DBF9337E-F446-412C-B38B-8CF46C7C912B}">
      <dgm:prSet/>
      <dgm:spPr/>
      <dgm:t>
        <a:bodyPr/>
        <a:lstStyle/>
        <a:p>
          <a:endParaRPr lang="en-US"/>
        </a:p>
      </dgm:t>
    </dgm:pt>
    <dgm:pt modelId="{C387B7C9-2528-4786-A2A2-F0972CD6EA1C}">
      <dgm:prSet/>
      <dgm:spPr/>
      <dgm:t>
        <a:bodyPr/>
        <a:lstStyle/>
        <a:p>
          <a:pPr rtl="0"/>
          <a:r>
            <a:rPr lang="en-US" b="1" dirty="0" smtClean="0"/>
            <a:t>February 2015  </a:t>
          </a:r>
          <a:r>
            <a:rPr lang="en-US" dirty="0" smtClean="0"/>
            <a:t>Kick-Off of Re-engagement with Pilot Organizations</a:t>
          </a:r>
          <a:endParaRPr lang="en-US" dirty="0"/>
        </a:p>
      </dgm:t>
    </dgm:pt>
    <dgm:pt modelId="{25918CFD-000F-49C1-9004-554FFCBAAD3D}" type="parTrans" cxnId="{C4DFBAC9-A5F7-466B-AB24-224D8F13B8F7}">
      <dgm:prSet/>
      <dgm:spPr/>
      <dgm:t>
        <a:bodyPr/>
        <a:lstStyle/>
        <a:p>
          <a:endParaRPr lang="en-US"/>
        </a:p>
      </dgm:t>
    </dgm:pt>
    <dgm:pt modelId="{E29ADE1E-1D9A-4792-8E6B-81B4355E6847}" type="sibTrans" cxnId="{C4DFBAC9-A5F7-466B-AB24-224D8F13B8F7}">
      <dgm:prSet/>
      <dgm:spPr/>
      <dgm:t>
        <a:bodyPr/>
        <a:lstStyle/>
        <a:p>
          <a:endParaRPr lang="en-US"/>
        </a:p>
      </dgm:t>
    </dgm:pt>
    <dgm:pt modelId="{81F96600-B47C-47D2-B376-516A14326785}" type="pres">
      <dgm:prSet presAssocID="{64ACFA03-3E5B-4383-B59A-D3BA285793A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D01694-B691-4FBF-96AF-4ECDFA6E0E29}" type="pres">
      <dgm:prSet presAssocID="{64ACFA03-3E5B-4383-B59A-D3BA285793AF}" presName="arrow" presStyleLbl="bgShp" presStyleIdx="0" presStyleCnt="1"/>
      <dgm:spPr/>
    </dgm:pt>
    <dgm:pt modelId="{C59651DD-C776-4DA1-A218-E17E8C4F9B1A}" type="pres">
      <dgm:prSet presAssocID="{64ACFA03-3E5B-4383-B59A-D3BA285793AF}" presName="linearProcess" presStyleCnt="0"/>
      <dgm:spPr/>
    </dgm:pt>
    <dgm:pt modelId="{5F5E2DBD-4ED6-4016-B938-8036E151E2C7}" type="pres">
      <dgm:prSet presAssocID="{61384C70-93D2-413E-8E44-1F6EEA084813}" presName="tex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8B9E2E-9EC6-46FA-8504-4668BA47E719}" type="pres">
      <dgm:prSet presAssocID="{4D3B512A-0356-47D7-968A-44BF73922374}" presName="sibTrans" presStyleCnt="0"/>
      <dgm:spPr/>
    </dgm:pt>
    <dgm:pt modelId="{A68C5DCE-A2E1-4502-B422-4EE9DC471A75}" type="pres">
      <dgm:prSet presAssocID="{3C3C7700-5776-4114-8A75-DC1E405A9AC7}" presName="text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38EEB8-C4F1-446C-AB06-20193258B438}" type="pres">
      <dgm:prSet presAssocID="{976FAD86-93D2-49E0-BF0A-D074C884A697}" presName="sibTrans" presStyleCnt="0"/>
      <dgm:spPr/>
    </dgm:pt>
    <dgm:pt modelId="{7701B27C-0DBA-4465-B348-667E1A190F4A}" type="pres">
      <dgm:prSet presAssocID="{5B253F21-DACA-4DAA-8129-9E15907A0658}" presName="text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71876E-89A6-42FD-8A1F-BC798926B48E}" type="pres">
      <dgm:prSet presAssocID="{63DDDB0C-EAB0-4D7D-8E11-55707EB6875F}" presName="sibTrans" presStyleCnt="0"/>
      <dgm:spPr/>
    </dgm:pt>
    <dgm:pt modelId="{BE0D70BC-5780-4BF8-BA0C-4BE66DB5B8B5}" type="pres">
      <dgm:prSet presAssocID="{0BE6BD1B-8567-4546-98D2-5B89EFE4D126}" presName="text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A2E375-52BF-4015-83ED-462A9C1C9CB8}" type="pres">
      <dgm:prSet presAssocID="{909F073D-9525-4C96-8D69-04C64AF0EE82}" presName="sibTrans" presStyleCnt="0"/>
      <dgm:spPr/>
    </dgm:pt>
    <dgm:pt modelId="{07A221A4-F49D-4F33-9DC3-107FF9356690}" type="pres">
      <dgm:prSet presAssocID="{C4B46704-BB90-4B37-9448-0F39731FB577}" presName="text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1D45B4-16AC-404B-9754-0026D82B5856}" type="pres">
      <dgm:prSet presAssocID="{D11AFD6B-5A6B-451F-94C7-967E3822B84D}" presName="sibTrans" presStyleCnt="0"/>
      <dgm:spPr/>
    </dgm:pt>
    <dgm:pt modelId="{73C0BBE1-3A39-4B00-A809-6E9E6B13895E}" type="pres">
      <dgm:prSet presAssocID="{E1B13512-6DB0-4EBF-8FB5-64FE40FE262D}" presName="text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9B079A-D31E-47C4-9308-39694A89994E}" type="pres">
      <dgm:prSet presAssocID="{5CD282B5-F5E4-4CEF-9A3A-84B2579604DF}" presName="sibTrans" presStyleCnt="0"/>
      <dgm:spPr/>
    </dgm:pt>
    <dgm:pt modelId="{71A1B4A2-435C-4979-B018-8B9986A78289}" type="pres">
      <dgm:prSet presAssocID="{0BFC2102-1611-4CD2-9F24-F833CA6EF107}" presName="text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D41E3-2F14-4F7E-8A3C-04DB39FC4DFF}" type="pres">
      <dgm:prSet presAssocID="{F57AD28E-F14A-484E-B9FD-B1A931345AB5}" presName="sibTrans" presStyleCnt="0"/>
      <dgm:spPr/>
    </dgm:pt>
    <dgm:pt modelId="{5DA69D69-EB64-403E-A787-728E1A7C54B7}" type="pres">
      <dgm:prSet presAssocID="{C387B7C9-2528-4786-A2A2-F0972CD6EA1C}" presName="tex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317478-5DFD-4278-BBC9-99D030C25B26}" srcId="{64ACFA03-3E5B-4383-B59A-D3BA285793AF}" destId="{3C3C7700-5776-4114-8A75-DC1E405A9AC7}" srcOrd="1" destOrd="0" parTransId="{ED87DC28-F464-4C2A-8FCE-120808A3E6D9}" sibTransId="{976FAD86-93D2-49E0-BF0A-D074C884A697}"/>
    <dgm:cxn modelId="{428F7AFD-1EA8-40B8-BB06-62FC60E4E43A}" type="presOf" srcId="{C387B7C9-2528-4786-A2A2-F0972CD6EA1C}" destId="{5DA69D69-EB64-403E-A787-728E1A7C54B7}" srcOrd="0" destOrd="0" presId="urn:microsoft.com/office/officeart/2005/8/layout/hProcess9"/>
    <dgm:cxn modelId="{C86BFB32-C7C3-44BA-8D43-9871EB14AC50}" type="presOf" srcId="{C4B46704-BB90-4B37-9448-0F39731FB577}" destId="{07A221A4-F49D-4F33-9DC3-107FF9356690}" srcOrd="0" destOrd="0" presId="urn:microsoft.com/office/officeart/2005/8/layout/hProcess9"/>
    <dgm:cxn modelId="{4B450EEB-A266-4C94-A266-FA09C5FFA26D}" srcId="{64ACFA03-3E5B-4383-B59A-D3BA285793AF}" destId="{C4B46704-BB90-4B37-9448-0F39731FB577}" srcOrd="4" destOrd="0" parTransId="{E016B5F2-E9C1-47F7-BBB7-71099E18AD2C}" sibTransId="{D11AFD6B-5A6B-451F-94C7-967E3822B84D}"/>
    <dgm:cxn modelId="{C4DFBAC9-A5F7-466B-AB24-224D8F13B8F7}" srcId="{64ACFA03-3E5B-4383-B59A-D3BA285793AF}" destId="{C387B7C9-2528-4786-A2A2-F0972CD6EA1C}" srcOrd="7" destOrd="0" parTransId="{25918CFD-000F-49C1-9004-554FFCBAAD3D}" sibTransId="{E29ADE1E-1D9A-4792-8E6B-81B4355E6847}"/>
    <dgm:cxn modelId="{E2CEB0BD-A86D-4463-8D98-930DD1DB222F}" type="presOf" srcId="{5B253F21-DACA-4DAA-8129-9E15907A0658}" destId="{7701B27C-0DBA-4465-B348-667E1A190F4A}" srcOrd="0" destOrd="0" presId="urn:microsoft.com/office/officeart/2005/8/layout/hProcess9"/>
    <dgm:cxn modelId="{DC470E0E-0CB9-49D6-932A-7641E5085049}" srcId="{64ACFA03-3E5B-4383-B59A-D3BA285793AF}" destId="{0BE6BD1B-8567-4546-98D2-5B89EFE4D126}" srcOrd="3" destOrd="0" parTransId="{2CB2FFF5-E305-44ED-A958-8F69276DDA24}" sibTransId="{909F073D-9525-4C96-8D69-04C64AF0EE82}"/>
    <dgm:cxn modelId="{B2D9B3F2-1F54-499A-BAFD-A450DE971E03}" srcId="{64ACFA03-3E5B-4383-B59A-D3BA285793AF}" destId="{E1B13512-6DB0-4EBF-8FB5-64FE40FE262D}" srcOrd="5" destOrd="0" parTransId="{9F87CF43-0236-4E8D-A84E-3A02D246EADF}" sibTransId="{5CD282B5-F5E4-4CEF-9A3A-84B2579604DF}"/>
    <dgm:cxn modelId="{1D3A7D8A-E24D-4825-82A6-52651BDA7B28}" type="presOf" srcId="{0BFC2102-1611-4CD2-9F24-F833CA6EF107}" destId="{71A1B4A2-435C-4979-B018-8B9986A78289}" srcOrd="0" destOrd="0" presId="urn:microsoft.com/office/officeart/2005/8/layout/hProcess9"/>
    <dgm:cxn modelId="{B5FA4050-B6F6-45FB-8519-41DD541716F9}" type="presOf" srcId="{64ACFA03-3E5B-4383-B59A-D3BA285793AF}" destId="{81F96600-B47C-47D2-B376-516A14326785}" srcOrd="0" destOrd="0" presId="urn:microsoft.com/office/officeart/2005/8/layout/hProcess9"/>
    <dgm:cxn modelId="{DD6A79BE-DB4B-4A8C-9CF5-86BD28B8479B}" type="presOf" srcId="{3C3C7700-5776-4114-8A75-DC1E405A9AC7}" destId="{A68C5DCE-A2E1-4502-B422-4EE9DC471A75}" srcOrd="0" destOrd="0" presId="urn:microsoft.com/office/officeart/2005/8/layout/hProcess9"/>
    <dgm:cxn modelId="{5FA974A8-76BB-4A74-824E-9D6963E32115}" type="presOf" srcId="{E1B13512-6DB0-4EBF-8FB5-64FE40FE262D}" destId="{73C0BBE1-3A39-4B00-A809-6E9E6B13895E}" srcOrd="0" destOrd="0" presId="urn:microsoft.com/office/officeart/2005/8/layout/hProcess9"/>
    <dgm:cxn modelId="{19F25A2F-5CB5-4FB7-94E4-63B889DBC2C0}" srcId="{64ACFA03-3E5B-4383-B59A-D3BA285793AF}" destId="{5B253F21-DACA-4DAA-8129-9E15907A0658}" srcOrd="2" destOrd="0" parTransId="{FE51FE76-B9D6-45EE-9136-C51022DAAFF9}" sibTransId="{63DDDB0C-EAB0-4D7D-8E11-55707EB6875F}"/>
    <dgm:cxn modelId="{0D207F09-B55B-4A41-8DD3-7F0D93EBCB9F}" type="presOf" srcId="{61384C70-93D2-413E-8E44-1F6EEA084813}" destId="{5F5E2DBD-4ED6-4016-B938-8036E151E2C7}" srcOrd="0" destOrd="0" presId="urn:microsoft.com/office/officeart/2005/8/layout/hProcess9"/>
    <dgm:cxn modelId="{6BF598D9-622D-4FCD-9F9A-91F985E473A2}" type="presOf" srcId="{0BE6BD1B-8567-4546-98D2-5B89EFE4D126}" destId="{BE0D70BC-5780-4BF8-BA0C-4BE66DB5B8B5}" srcOrd="0" destOrd="0" presId="urn:microsoft.com/office/officeart/2005/8/layout/hProcess9"/>
    <dgm:cxn modelId="{5C71AA3F-4F42-4BDD-8ECA-E84D40C38D00}" srcId="{64ACFA03-3E5B-4383-B59A-D3BA285793AF}" destId="{61384C70-93D2-413E-8E44-1F6EEA084813}" srcOrd="0" destOrd="0" parTransId="{CABC8F0E-FBDA-490E-9E8D-9609BD145F9A}" sibTransId="{4D3B512A-0356-47D7-968A-44BF73922374}"/>
    <dgm:cxn modelId="{DBF9337E-F446-412C-B38B-8CF46C7C912B}" srcId="{64ACFA03-3E5B-4383-B59A-D3BA285793AF}" destId="{0BFC2102-1611-4CD2-9F24-F833CA6EF107}" srcOrd="6" destOrd="0" parTransId="{8C33BEB0-8E26-4BC2-AD02-C12BB5C265B3}" sibTransId="{F57AD28E-F14A-484E-B9FD-B1A931345AB5}"/>
    <dgm:cxn modelId="{0CB5E139-F45E-4C7A-AF26-866607490234}" type="presParOf" srcId="{81F96600-B47C-47D2-B376-516A14326785}" destId="{86D01694-B691-4FBF-96AF-4ECDFA6E0E29}" srcOrd="0" destOrd="0" presId="urn:microsoft.com/office/officeart/2005/8/layout/hProcess9"/>
    <dgm:cxn modelId="{69A611E7-BB95-45F1-B56C-7125A81CCD01}" type="presParOf" srcId="{81F96600-B47C-47D2-B376-516A14326785}" destId="{C59651DD-C776-4DA1-A218-E17E8C4F9B1A}" srcOrd="1" destOrd="0" presId="urn:microsoft.com/office/officeart/2005/8/layout/hProcess9"/>
    <dgm:cxn modelId="{B62B7800-6976-4DE1-97D1-FE57F2A1A723}" type="presParOf" srcId="{C59651DD-C776-4DA1-A218-E17E8C4F9B1A}" destId="{5F5E2DBD-4ED6-4016-B938-8036E151E2C7}" srcOrd="0" destOrd="0" presId="urn:microsoft.com/office/officeart/2005/8/layout/hProcess9"/>
    <dgm:cxn modelId="{96B2842B-BF5C-42E6-A8C4-F8D0EC2D69FF}" type="presParOf" srcId="{C59651DD-C776-4DA1-A218-E17E8C4F9B1A}" destId="{8B8B9E2E-9EC6-46FA-8504-4668BA47E719}" srcOrd="1" destOrd="0" presId="urn:microsoft.com/office/officeart/2005/8/layout/hProcess9"/>
    <dgm:cxn modelId="{CBC3ED56-8F2F-4278-BF43-57ACB8015734}" type="presParOf" srcId="{C59651DD-C776-4DA1-A218-E17E8C4F9B1A}" destId="{A68C5DCE-A2E1-4502-B422-4EE9DC471A75}" srcOrd="2" destOrd="0" presId="urn:microsoft.com/office/officeart/2005/8/layout/hProcess9"/>
    <dgm:cxn modelId="{3035B696-FC18-4072-AF6D-56B2461BBAA0}" type="presParOf" srcId="{C59651DD-C776-4DA1-A218-E17E8C4F9B1A}" destId="{5738EEB8-C4F1-446C-AB06-20193258B438}" srcOrd="3" destOrd="0" presId="urn:microsoft.com/office/officeart/2005/8/layout/hProcess9"/>
    <dgm:cxn modelId="{45FE3187-1DE5-45AC-BD79-1BF74CF08CC1}" type="presParOf" srcId="{C59651DD-C776-4DA1-A218-E17E8C4F9B1A}" destId="{7701B27C-0DBA-4465-B348-667E1A190F4A}" srcOrd="4" destOrd="0" presId="urn:microsoft.com/office/officeart/2005/8/layout/hProcess9"/>
    <dgm:cxn modelId="{44F41011-FA2A-415E-A3EB-D59C429527BD}" type="presParOf" srcId="{C59651DD-C776-4DA1-A218-E17E8C4F9B1A}" destId="{2A71876E-89A6-42FD-8A1F-BC798926B48E}" srcOrd="5" destOrd="0" presId="urn:microsoft.com/office/officeart/2005/8/layout/hProcess9"/>
    <dgm:cxn modelId="{3292EEDD-C048-4FC8-B2C8-A96590B62668}" type="presParOf" srcId="{C59651DD-C776-4DA1-A218-E17E8C4F9B1A}" destId="{BE0D70BC-5780-4BF8-BA0C-4BE66DB5B8B5}" srcOrd="6" destOrd="0" presId="urn:microsoft.com/office/officeart/2005/8/layout/hProcess9"/>
    <dgm:cxn modelId="{AEEE97A4-CE35-4DC2-9C35-46DA57007119}" type="presParOf" srcId="{C59651DD-C776-4DA1-A218-E17E8C4F9B1A}" destId="{43A2E375-52BF-4015-83ED-462A9C1C9CB8}" srcOrd="7" destOrd="0" presId="urn:microsoft.com/office/officeart/2005/8/layout/hProcess9"/>
    <dgm:cxn modelId="{71EAFB6F-A84C-4E48-B7E8-1E72B8963891}" type="presParOf" srcId="{C59651DD-C776-4DA1-A218-E17E8C4F9B1A}" destId="{07A221A4-F49D-4F33-9DC3-107FF9356690}" srcOrd="8" destOrd="0" presId="urn:microsoft.com/office/officeart/2005/8/layout/hProcess9"/>
    <dgm:cxn modelId="{3666223D-09D4-4DF4-AB43-E09C6966B86A}" type="presParOf" srcId="{C59651DD-C776-4DA1-A218-E17E8C4F9B1A}" destId="{631D45B4-16AC-404B-9754-0026D82B5856}" srcOrd="9" destOrd="0" presId="urn:microsoft.com/office/officeart/2005/8/layout/hProcess9"/>
    <dgm:cxn modelId="{F5AF570F-2182-4C01-8DA7-AB0E87EC9C19}" type="presParOf" srcId="{C59651DD-C776-4DA1-A218-E17E8C4F9B1A}" destId="{73C0BBE1-3A39-4B00-A809-6E9E6B13895E}" srcOrd="10" destOrd="0" presId="urn:microsoft.com/office/officeart/2005/8/layout/hProcess9"/>
    <dgm:cxn modelId="{5B114E58-8F30-4BE0-A5D0-044416A7E1FB}" type="presParOf" srcId="{C59651DD-C776-4DA1-A218-E17E8C4F9B1A}" destId="{AF9B079A-D31E-47C4-9308-39694A89994E}" srcOrd="11" destOrd="0" presId="urn:microsoft.com/office/officeart/2005/8/layout/hProcess9"/>
    <dgm:cxn modelId="{6DB40F33-2400-4905-9211-3CC4E9D286DF}" type="presParOf" srcId="{C59651DD-C776-4DA1-A218-E17E8C4F9B1A}" destId="{71A1B4A2-435C-4979-B018-8B9986A78289}" srcOrd="12" destOrd="0" presId="urn:microsoft.com/office/officeart/2005/8/layout/hProcess9"/>
    <dgm:cxn modelId="{B75F5B23-6667-4D08-BFEA-F27619DEBA1A}" type="presParOf" srcId="{C59651DD-C776-4DA1-A218-E17E8C4F9B1A}" destId="{340D41E3-2F14-4F7E-8A3C-04DB39FC4DFF}" srcOrd="13" destOrd="0" presId="urn:microsoft.com/office/officeart/2005/8/layout/hProcess9"/>
    <dgm:cxn modelId="{D08C68A3-1376-4335-A5E8-3113D2EF99DA}" type="presParOf" srcId="{C59651DD-C776-4DA1-A218-E17E8C4F9B1A}" destId="{5DA69D69-EB64-403E-A787-728E1A7C54B7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D01694-B691-4FBF-96AF-4ECDFA6E0E29}">
      <dsp:nvSpPr>
        <dsp:cNvPr id="0" name=""/>
        <dsp:cNvSpPr/>
      </dsp:nvSpPr>
      <dsp:spPr>
        <a:xfrm>
          <a:off x="602932" y="0"/>
          <a:ext cx="6833234" cy="332094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5E2DBD-4ED6-4016-B938-8036E151E2C7}">
      <dsp:nvSpPr>
        <dsp:cNvPr id="0" name=""/>
        <dsp:cNvSpPr/>
      </dsp:nvSpPr>
      <dsp:spPr>
        <a:xfrm>
          <a:off x="318" y="996284"/>
          <a:ext cx="962689" cy="1328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2004</a:t>
          </a:r>
          <a:r>
            <a:rPr lang="en-US" sz="900" kern="1200" dirty="0" smtClean="0"/>
            <a:t>  </a:t>
          </a:r>
        </a:p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CAP created for and by SoM</a:t>
          </a:r>
          <a:endParaRPr lang="en-US" sz="900" kern="1200" dirty="0"/>
        </a:p>
      </dsp:txBody>
      <dsp:txXfrm>
        <a:off x="47313" y="1043279"/>
        <a:ext cx="868699" cy="1234389"/>
      </dsp:txXfrm>
    </dsp:sp>
    <dsp:sp modelId="{A68C5DCE-A2E1-4502-B422-4EE9DC471A75}">
      <dsp:nvSpPr>
        <dsp:cNvPr id="0" name=""/>
        <dsp:cNvSpPr/>
      </dsp:nvSpPr>
      <dsp:spPr>
        <a:xfrm>
          <a:off x="1011143" y="996284"/>
          <a:ext cx="962689" cy="1328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September 2012  </a:t>
          </a:r>
          <a:r>
            <a:rPr lang="en-US" sz="900" kern="1200" dirty="0" smtClean="0"/>
            <a:t>University-Wide Expansion Project Kicked Off</a:t>
          </a:r>
          <a:endParaRPr lang="en-US" sz="900" kern="1200" dirty="0"/>
        </a:p>
      </dsp:txBody>
      <dsp:txXfrm>
        <a:off x="1058138" y="1043279"/>
        <a:ext cx="868699" cy="1234389"/>
      </dsp:txXfrm>
    </dsp:sp>
    <dsp:sp modelId="{7701B27C-0DBA-4465-B348-667E1A190F4A}">
      <dsp:nvSpPr>
        <dsp:cNvPr id="0" name=""/>
        <dsp:cNvSpPr/>
      </dsp:nvSpPr>
      <dsp:spPr>
        <a:xfrm>
          <a:off x="2021967" y="996284"/>
          <a:ext cx="962689" cy="1328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August 2013  </a:t>
          </a:r>
          <a:r>
            <a:rPr lang="en-US" sz="900" kern="1200" dirty="0" smtClean="0"/>
            <a:t>CAP Live with New Pilot Organizations</a:t>
          </a:r>
          <a:endParaRPr lang="en-US" sz="900" kern="1200" dirty="0"/>
        </a:p>
      </dsp:txBody>
      <dsp:txXfrm>
        <a:off x="2068962" y="1043279"/>
        <a:ext cx="868699" cy="1234389"/>
      </dsp:txXfrm>
    </dsp:sp>
    <dsp:sp modelId="{BE0D70BC-5780-4BF8-BA0C-4BE66DB5B8B5}">
      <dsp:nvSpPr>
        <dsp:cNvPr id="0" name=""/>
        <dsp:cNvSpPr/>
      </dsp:nvSpPr>
      <dsp:spPr>
        <a:xfrm>
          <a:off x="3032792" y="996284"/>
          <a:ext cx="962689" cy="1328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January 2014  </a:t>
          </a:r>
          <a:r>
            <a:rPr lang="en-US" sz="900" kern="1200" dirty="0" smtClean="0"/>
            <a:t>New Stanford Profiles Public Site Launched</a:t>
          </a:r>
          <a:endParaRPr lang="en-US" sz="900" kern="1200" dirty="0"/>
        </a:p>
      </dsp:txBody>
      <dsp:txXfrm>
        <a:off x="3079787" y="1043279"/>
        <a:ext cx="868699" cy="1234389"/>
      </dsp:txXfrm>
    </dsp:sp>
    <dsp:sp modelId="{07A221A4-F49D-4F33-9DC3-107FF9356690}">
      <dsp:nvSpPr>
        <dsp:cNvPr id="0" name=""/>
        <dsp:cNvSpPr/>
      </dsp:nvSpPr>
      <dsp:spPr>
        <a:xfrm>
          <a:off x="4043616" y="996284"/>
          <a:ext cx="962689" cy="1328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June 2014</a:t>
          </a:r>
          <a:r>
            <a:rPr lang="en-US" sz="900" kern="1200" dirty="0" smtClean="0"/>
            <a:t>  Start of School of Humanities &amp; Sciences Engagement</a:t>
          </a:r>
          <a:endParaRPr lang="en-US" sz="900" kern="1200" dirty="0"/>
        </a:p>
      </dsp:txBody>
      <dsp:txXfrm>
        <a:off x="4090611" y="1043279"/>
        <a:ext cx="868699" cy="1234389"/>
      </dsp:txXfrm>
    </dsp:sp>
    <dsp:sp modelId="{73C0BBE1-3A39-4B00-A809-6E9E6B13895E}">
      <dsp:nvSpPr>
        <dsp:cNvPr id="0" name=""/>
        <dsp:cNvSpPr/>
      </dsp:nvSpPr>
      <dsp:spPr>
        <a:xfrm>
          <a:off x="5054441" y="996284"/>
          <a:ext cx="962689" cy="1328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November 2014   </a:t>
          </a:r>
        </a:p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Kick-Off of Faculty Engagement</a:t>
          </a:r>
          <a:endParaRPr lang="en-US" sz="900" kern="1200" dirty="0"/>
        </a:p>
      </dsp:txBody>
      <dsp:txXfrm>
        <a:off x="5101436" y="1043279"/>
        <a:ext cx="868699" cy="1234389"/>
      </dsp:txXfrm>
    </dsp:sp>
    <dsp:sp modelId="{71A1B4A2-435C-4979-B018-8B9986A78289}">
      <dsp:nvSpPr>
        <dsp:cNvPr id="0" name=""/>
        <dsp:cNvSpPr/>
      </dsp:nvSpPr>
      <dsp:spPr>
        <a:xfrm>
          <a:off x="6065265" y="996284"/>
          <a:ext cx="962689" cy="1328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January 2015</a:t>
          </a:r>
          <a:r>
            <a:rPr lang="en-US" sz="900" kern="1200" dirty="0" smtClean="0"/>
            <a:t> Hosting of Stanford Profiles transitioned to Administrative Systems</a:t>
          </a:r>
          <a:endParaRPr lang="en-US" sz="900" kern="1200" dirty="0"/>
        </a:p>
      </dsp:txBody>
      <dsp:txXfrm>
        <a:off x="6112260" y="1043279"/>
        <a:ext cx="868699" cy="1234389"/>
      </dsp:txXfrm>
    </dsp:sp>
    <dsp:sp modelId="{5DA69D69-EB64-403E-A787-728E1A7C54B7}">
      <dsp:nvSpPr>
        <dsp:cNvPr id="0" name=""/>
        <dsp:cNvSpPr/>
      </dsp:nvSpPr>
      <dsp:spPr>
        <a:xfrm>
          <a:off x="7076090" y="996284"/>
          <a:ext cx="962689" cy="1328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February 2015  </a:t>
          </a:r>
          <a:r>
            <a:rPr lang="en-US" sz="900" kern="1200" dirty="0" smtClean="0"/>
            <a:t>Kick-Off of Re-engagement with Pilot Organizations</a:t>
          </a:r>
          <a:endParaRPr lang="en-US" sz="900" kern="1200" dirty="0"/>
        </a:p>
      </dsp:txBody>
      <dsp:txXfrm>
        <a:off x="7123085" y="1043279"/>
        <a:ext cx="868699" cy="12343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9F0BCDA-5C0D-47AD-929D-7E9AC4716CD2}" type="datetimeFigureOut">
              <a:rPr lang="en-US" altLang="en-US"/>
              <a:pPr/>
              <a:t>4/3/2015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1A8E458-8B0F-4663-B780-2559BAE0715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37447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89B392E-8A0E-4A72-8C4C-5729AA0FD972}" type="datetimeFigureOut">
              <a:rPr lang="en-US" altLang="en-US"/>
              <a:pPr/>
              <a:t>4/3/2015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6000EFA-E904-4A92-9082-71D1E900ECF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792554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0EFA-E904-4A92-9082-71D1E900ECF7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0587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0EFA-E904-4A92-9082-71D1E900ECF7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88177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410325"/>
            <a:ext cx="9155113" cy="457200"/>
          </a:xfrm>
          <a:prstGeom prst="rect">
            <a:avLst/>
          </a:prstGeom>
          <a:solidFill>
            <a:srgbClr val="8C1515"/>
          </a:solidFill>
          <a:ln w="9525">
            <a:solidFill>
              <a:srgbClr val="8C1515"/>
            </a:solidFill>
            <a:miter lim="800000"/>
            <a:headEnd/>
            <a:tailEnd/>
          </a:ln>
          <a:effectLst>
            <a:outerShdw blurRad="38100" dist="25401" dir="2700000" algn="br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Arial"/>
              <a:ea typeface="+mn-ea"/>
            </a:endParaRPr>
          </a:p>
        </p:txBody>
      </p:sp>
      <p:pic>
        <p:nvPicPr>
          <p:cNvPr id="6" name="Picture 14" descr="SUSig_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6510338"/>
            <a:ext cx="181927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397166"/>
            <a:ext cx="8229600" cy="82463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1603375" y="4798696"/>
            <a:ext cx="6059488" cy="274320"/>
          </a:xfrm>
          <a:prstGeom prst="rect">
            <a:avLst/>
          </a:prstGeom>
        </p:spPr>
        <p:txBody>
          <a:bodyPr wrap="none" anchor="ctr" anchorCtr="1">
            <a:noAutofit/>
          </a:bodyPr>
          <a:lstStyle>
            <a:lvl1pPr algn="ctr">
              <a:buNone/>
              <a:defRPr sz="18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457200" y="3221797"/>
            <a:ext cx="8229600" cy="615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cap="small" spc="300">
                <a:solidFill>
                  <a:srgbClr val="A4001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174815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955678" y="1211580"/>
            <a:ext cx="7700963" cy="5012056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65362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2"/>
          <p:cNvSpPr txBox="1">
            <a:spLocks/>
          </p:cNvSpPr>
          <p:nvPr/>
        </p:nvSpPr>
        <p:spPr>
          <a:xfrm>
            <a:off x="60325" y="11113"/>
            <a:ext cx="457200" cy="609600"/>
          </a:xfrm>
          <a:prstGeom prst="rect">
            <a:avLst/>
          </a:prstGeom>
        </p:spPr>
        <p:txBody>
          <a:bodyPr wrap="none" lIns="45720" tIns="0" rIns="4572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fld id="{92183517-AE3B-469E-BA01-9A92B318E5B3}" type="slidenum">
              <a:rPr lang="en-US" altLang="en-US" sz="1000">
                <a:solidFill>
                  <a:srgbClr val="7F7F7F"/>
                </a:solidFill>
                <a:latin typeface="Arial" panose="020B0604020202020204" pitchFamily="34" charset="0"/>
              </a:rPr>
              <a:pPr algn="ctr" eaLnBrk="1" hangingPunct="1"/>
              <a:t>‹#›</a:t>
            </a:fld>
            <a:endParaRPr lang="en-US" altLang="en-US" sz="1000" dirty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949328" y="1211580"/>
            <a:ext cx="3787775" cy="50120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1"/>
          </p:nvPr>
        </p:nvSpPr>
        <p:spPr>
          <a:xfrm>
            <a:off x="4876800" y="1211580"/>
            <a:ext cx="3779838" cy="50120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71276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948777" y="1211581"/>
            <a:ext cx="7707862" cy="2422143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1"/>
          </p:nvPr>
        </p:nvSpPr>
        <p:spPr>
          <a:xfrm>
            <a:off x="949328" y="3788418"/>
            <a:ext cx="7707313" cy="2422143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790063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49328" y="1211580"/>
            <a:ext cx="3787775" cy="50120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876800" y="1211582"/>
            <a:ext cx="3779838" cy="2430780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4876800" y="3783329"/>
            <a:ext cx="3779838" cy="244030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558834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49328" y="1211582"/>
            <a:ext cx="3787775" cy="2430780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>
          <a:xfrm>
            <a:off x="955678" y="3787484"/>
            <a:ext cx="3781425" cy="2436152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/>
          </p:nvPr>
        </p:nvSpPr>
        <p:spPr>
          <a:xfrm>
            <a:off x="4876800" y="1211582"/>
            <a:ext cx="3779838" cy="2430780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3787484"/>
            <a:ext cx="3779838" cy="2436152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08810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410325"/>
            <a:ext cx="9155113" cy="457200"/>
          </a:xfrm>
          <a:prstGeom prst="rect">
            <a:avLst/>
          </a:prstGeom>
          <a:solidFill>
            <a:srgbClr val="8C1515"/>
          </a:solidFill>
          <a:ln w="9525">
            <a:solidFill>
              <a:srgbClr val="8C1515"/>
            </a:solidFill>
            <a:miter lim="800000"/>
            <a:headEnd/>
            <a:tailEnd/>
          </a:ln>
          <a:effectLst>
            <a:outerShdw blurRad="38100" dist="25401" dir="2700000" algn="br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Arial"/>
              <a:ea typeface="+mn-ea"/>
            </a:endParaRPr>
          </a:p>
        </p:txBody>
      </p:sp>
      <p:pic>
        <p:nvPicPr>
          <p:cNvPr id="6" name="Picture 14" descr="SUSig_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5" y="6510338"/>
            <a:ext cx="1817688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03378" y="2051687"/>
            <a:ext cx="2954337" cy="1234440"/>
          </a:xfrm>
          <a:prstGeom prst="rect">
            <a:avLst/>
          </a:prstGeom>
        </p:spPr>
        <p:txBody>
          <a:bodyPr/>
          <a:lstStyle>
            <a:lvl1pPr algn="r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3378" y="3429000"/>
            <a:ext cx="2954337" cy="124396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cap="all" spc="300">
                <a:solidFill>
                  <a:srgbClr val="A4001D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4665662" y="2046816"/>
            <a:ext cx="1951038" cy="260138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effectLst>
            <a:outerShdw blurRad="50800" dist="25400" dir="2700000" algn="tl" rotWithShape="0">
              <a:prstClr val="black">
                <a:alpha val="36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buNone/>
              <a:defRPr sz="1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8365181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955678" y="1211580"/>
            <a:ext cx="7700963" cy="5012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955678" y="6337392"/>
            <a:ext cx="731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8264FB6-12FC-4489-A4DA-1665E03E6EC6}" type="slidenum">
              <a:rPr lang="en-US" sz="1200" smtClean="0"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652870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2"/>
          <p:cNvSpPr txBox="1">
            <a:spLocks/>
          </p:cNvSpPr>
          <p:nvPr/>
        </p:nvSpPr>
        <p:spPr>
          <a:xfrm>
            <a:off x="60325" y="11113"/>
            <a:ext cx="457200" cy="609600"/>
          </a:xfrm>
          <a:prstGeom prst="rect">
            <a:avLst/>
          </a:prstGeom>
        </p:spPr>
        <p:txBody>
          <a:bodyPr wrap="none" lIns="45720" tIns="0" rIns="4572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fld id="{16AE127D-29D2-4CE7-95FD-E73A64C515A3}" type="slidenum">
              <a:rPr lang="en-US" altLang="en-US" sz="1000">
                <a:solidFill>
                  <a:srgbClr val="7F7F7F"/>
                </a:solidFill>
                <a:latin typeface="Arial" panose="020B0604020202020204" pitchFamily="34" charset="0"/>
              </a:rPr>
              <a:pPr algn="ctr" eaLnBrk="1" hangingPunct="1"/>
              <a:t>‹#›</a:t>
            </a:fld>
            <a:endParaRPr lang="en-US" altLang="en-US" sz="1000" dirty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949328" y="1211580"/>
            <a:ext cx="3787775" cy="5012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1"/>
          </p:nvPr>
        </p:nvSpPr>
        <p:spPr>
          <a:xfrm>
            <a:off x="4876800" y="1211580"/>
            <a:ext cx="3779838" cy="5012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955678" y="6337392"/>
            <a:ext cx="731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8264FB6-12FC-4489-A4DA-1665E03E6EC6}" type="slidenum">
              <a:rPr lang="en-US" sz="1200" smtClean="0"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0995731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948777" y="1211581"/>
            <a:ext cx="7707862" cy="24221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1"/>
          </p:nvPr>
        </p:nvSpPr>
        <p:spPr>
          <a:xfrm>
            <a:off x="949328" y="3788418"/>
            <a:ext cx="7707313" cy="24221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955678" y="6337392"/>
            <a:ext cx="731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8264FB6-12FC-4489-A4DA-1665E03E6EC6}" type="slidenum">
              <a:rPr lang="en-US" sz="1200" smtClean="0"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18651420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49328" y="1211580"/>
            <a:ext cx="3787775" cy="5012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876800" y="1211582"/>
            <a:ext cx="3779838" cy="24307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4876800" y="3783329"/>
            <a:ext cx="3779838" cy="24403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955678" y="6337392"/>
            <a:ext cx="731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8264FB6-12FC-4489-A4DA-1665E03E6EC6}" type="slidenum">
              <a:rPr lang="en-US" sz="1200" smtClean="0"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40771387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48776" y="479388"/>
            <a:ext cx="7707862" cy="650699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49328" y="1211582"/>
            <a:ext cx="3787775" cy="24307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>
          <a:xfrm>
            <a:off x="955678" y="3787484"/>
            <a:ext cx="3781425" cy="24361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/>
          </p:nvPr>
        </p:nvSpPr>
        <p:spPr>
          <a:xfrm>
            <a:off x="4876800" y="1211582"/>
            <a:ext cx="3779838" cy="24307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3787484"/>
            <a:ext cx="3779838" cy="24361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0233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SUSig_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350" y="6415088"/>
            <a:ext cx="204628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410325"/>
            <a:ext cx="9155113" cy="457200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38100" dist="25401" dir="2700000" algn="br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Arial"/>
              <a:ea typeface="+mn-ea"/>
            </a:endParaRPr>
          </a:p>
        </p:txBody>
      </p:sp>
      <p:pic>
        <p:nvPicPr>
          <p:cNvPr id="7" name="Picture 11" descr="SUSig_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5" y="6510338"/>
            <a:ext cx="1817688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3850"/>
            <a:ext cx="8229600" cy="82463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1603375" y="4798696"/>
            <a:ext cx="6059488" cy="274320"/>
          </a:xfrm>
          <a:prstGeom prst="rect">
            <a:avLst/>
          </a:prstGeom>
        </p:spPr>
        <p:txBody>
          <a:bodyPr wrap="none" anchor="ctr" anchorCtr="1">
            <a:noAutofit/>
          </a:bodyPr>
          <a:lstStyle>
            <a:lvl1pPr algn="ctr">
              <a:buNone/>
              <a:defRPr sz="18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457200" y="3228481"/>
            <a:ext cx="8229600" cy="615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cap="small" spc="300">
                <a:solidFill>
                  <a:srgbClr val="A4001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82564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410325"/>
            <a:ext cx="9155113" cy="457200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38100" dist="25401" dir="2700000" algn="br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Arial"/>
              <a:ea typeface="+mn-ea"/>
            </a:endParaRPr>
          </a:p>
        </p:txBody>
      </p:sp>
      <p:pic>
        <p:nvPicPr>
          <p:cNvPr id="7" name="Picture 10" descr="SUSig_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5" y="6510338"/>
            <a:ext cx="1817688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03378" y="2051687"/>
            <a:ext cx="2954337" cy="1234440"/>
          </a:xfrm>
          <a:prstGeom prst="rect">
            <a:avLst/>
          </a:prstGeom>
        </p:spPr>
        <p:txBody>
          <a:bodyPr/>
          <a:lstStyle>
            <a:lvl1pPr algn="r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3378" y="3429000"/>
            <a:ext cx="2954337" cy="124396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cap="all" spc="300">
                <a:solidFill>
                  <a:srgbClr val="A4001D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4665662" y="2046816"/>
            <a:ext cx="1951038" cy="260138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effectLst>
            <a:outerShdw blurRad="50800" dist="25400" dir="2700000" algn="tl" rotWithShape="0">
              <a:prstClr val="black">
                <a:alpha val="36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 lang="en-US" sz="1200" dirty="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2807422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"/>
          <p:cNvSpPr>
            <a:spLocks noGrp="1"/>
          </p:cNvSpPr>
          <p:nvPr>
            <p:ph type="title"/>
          </p:nvPr>
        </p:nvSpPr>
        <p:spPr bwMode="auto">
          <a:xfrm>
            <a:off x="949325" y="479425"/>
            <a:ext cx="7707313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49325" y="1204913"/>
            <a:ext cx="7707313" cy="50180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538" y="6415088"/>
            <a:ext cx="846137" cy="3635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fld id="{FC5C200A-A46E-4EE8-A5F1-763F391685E8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457200" cy="6867525"/>
          </a:xfrm>
          <a:prstGeom prst="rect">
            <a:avLst/>
          </a:prstGeom>
          <a:solidFill>
            <a:srgbClr val="8C1515"/>
          </a:solidFill>
          <a:ln>
            <a:solidFill>
              <a:srgbClr val="8C15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Arial"/>
            </a:endParaRPr>
          </a:p>
        </p:txBody>
      </p:sp>
      <p:pic>
        <p:nvPicPr>
          <p:cNvPr id="1030" name="Picture 10" descr="SUSig_Rev_WrdmrkOneLin8c1515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888" y="6475413"/>
            <a:ext cx="1817687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955678" y="6337392"/>
            <a:ext cx="731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8264FB6-12FC-4489-A4DA-1665E03E6EC6}" type="slidenum">
              <a:rPr lang="en-US" sz="1200" smtClean="0"/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</p:sldLayoutIdLst>
  <p:transition spd="slow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kern="1200">
          <a:solidFill>
            <a:schemeClr val="bg2"/>
          </a:solidFill>
          <a:latin typeface="Arial"/>
          <a:ea typeface="MS PGothic" panose="020B0600070205080204" pitchFamily="34" charset="-128"/>
          <a:cs typeface="ＭＳ Ｐゴシック" charset="0"/>
        </a:defRPr>
      </a:lvl1pPr>
      <a:lvl2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MS PGothic" panose="020B0600070205080204" pitchFamily="34" charset="-128"/>
          <a:cs typeface="ＭＳ Ｐゴシック" charset="0"/>
        </a:defRPr>
      </a:lvl2pPr>
      <a:lvl3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MS PGothic" panose="020B0600070205080204" pitchFamily="34" charset="-128"/>
          <a:cs typeface="ＭＳ Ｐゴシック" charset="0"/>
        </a:defRPr>
      </a:lvl3pPr>
      <a:lvl4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MS PGothic" panose="020B0600070205080204" pitchFamily="34" charset="-128"/>
          <a:cs typeface="ＭＳ Ｐゴシック" charset="0"/>
        </a:defRPr>
      </a:lvl4pPr>
      <a:lvl5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MS PGothic" panose="020B0600070205080204" pitchFamily="34" charset="-128"/>
          <a:cs typeface="ＭＳ Ｐゴシック" charset="0"/>
        </a:defRPr>
      </a:lvl5pPr>
      <a:lvl6pPr marL="4572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defRPr kern="1200" spc="20">
          <a:solidFill>
            <a:schemeClr val="tx1"/>
          </a:solidFill>
          <a:latin typeface="Arial"/>
          <a:ea typeface="MS PGothic" panose="020B0600070205080204" pitchFamily="34" charset="-128"/>
          <a:cs typeface="ＭＳ Ｐゴシック" charset="0"/>
        </a:defRPr>
      </a:lvl1pPr>
      <a:lvl2pPr marL="288925" indent="-288925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ern="1200">
          <a:solidFill>
            <a:srgbClr val="595959"/>
          </a:solidFill>
          <a:latin typeface="Arial"/>
          <a:ea typeface="MS PGothic" panose="020B0600070205080204" pitchFamily="34" charset="-128"/>
          <a:cs typeface="+mn-cs"/>
        </a:defRPr>
      </a:lvl2pPr>
      <a:lvl3pPr marL="569913" indent="-225425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102000"/>
        <a:buFont typeface="Source Sans Pro" charset="0"/>
        <a:buChar char="›"/>
        <a:defRPr kern="1200">
          <a:solidFill>
            <a:srgbClr val="595959"/>
          </a:solidFill>
          <a:latin typeface="Arial"/>
          <a:ea typeface="MS PGothic" panose="020B0600070205080204" pitchFamily="34" charset="-128"/>
          <a:cs typeface="+mn-cs"/>
        </a:defRPr>
      </a:lvl3pPr>
      <a:lvl4pPr marL="914400" indent="-227013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panose="020B0604020202020204" pitchFamily="34" charset="0"/>
        <a:buChar char="•"/>
        <a:defRPr kern="1200">
          <a:solidFill>
            <a:srgbClr val="595959"/>
          </a:solidFill>
          <a:latin typeface="Arial"/>
          <a:ea typeface="MS PGothic" panose="020B0600070205080204" pitchFamily="34" charset="-128"/>
          <a:cs typeface="+mn-cs"/>
        </a:defRPr>
      </a:lvl4pPr>
      <a:lvl5pPr marL="1258888" indent="-227013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Source Sans Pro" charset="0"/>
        <a:buChar char="–"/>
        <a:defRPr kern="1200">
          <a:solidFill>
            <a:srgbClr val="595959"/>
          </a:solidFill>
          <a:latin typeface="Arial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2"/>
          <p:cNvSpPr>
            <a:spLocks noGrp="1"/>
          </p:cNvSpPr>
          <p:nvPr>
            <p:ph type="title"/>
          </p:nvPr>
        </p:nvSpPr>
        <p:spPr bwMode="auto">
          <a:xfrm>
            <a:off x="949325" y="479425"/>
            <a:ext cx="7707313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49325" y="1204913"/>
            <a:ext cx="7707313" cy="50180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538" y="6415088"/>
            <a:ext cx="846137" cy="3635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fld id="{DBE45D56-0237-40FA-92BE-2F808915BE96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-11113" y="0"/>
            <a:ext cx="9155113" cy="457200"/>
          </a:xfrm>
          <a:prstGeom prst="rect">
            <a:avLst/>
          </a:prstGeom>
          <a:solidFill>
            <a:schemeClr val="bg2"/>
          </a:solidFill>
          <a:ln>
            <a:solidFill>
              <a:srgbClr val="8C15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8C1515"/>
              </a:solidFill>
              <a:latin typeface="Arial"/>
            </a:endParaRPr>
          </a:p>
        </p:txBody>
      </p:sp>
      <p:pic>
        <p:nvPicPr>
          <p:cNvPr id="5126" name="Picture 10" descr="SUSig_Rev_WrdmrkOneLin8c1515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888" y="6475413"/>
            <a:ext cx="1817687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955678" y="6337392"/>
            <a:ext cx="731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8264FB6-12FC-4489-A4DA-1665E03E6EC6}" type="slidenum">
              <a:rPr lang="en-US" sz="1200" smtClean="0"/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</p:sldLayoutIdLst>
  <p:transition spd="slow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kern="1200">
          <a:solidFill>
            <a:schemeClr val="bg2"/>
          </a:solidFill>
          <a:latin typeface="Arial"/>
          <a:ea typeface="MS PGothic" panose="020B0600070205080204" pitchFamily="34" charset="-128"/>
          <a:cs typeface="ＭＳ Ｐゴシック" charset="0"/>
        </a:defRPr>
      </a:lvl1pPr>
      <a:lvl2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MS PGothic" panose="020B0600070205080204" pitchFamily="34" charset="-128"/>
          <a:cs typeface="ＭＳ Ｐゴシック" charset="0"/>
        </a:defRPr>
      </a:lvl2pPr>
      <a:lvl3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MS PGothic" panose="020B0600070205080204" pitchFamily="34" charset="-128"/>
          <a:cs typeface="ＭＳ Ｐゴシック" charset="0"/>
        </a:defRPr>
      </a:lvl3pPr>
      <a:lvl4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MS PGothic" panose="020B0600070205080204" pitchFamily="34" charset="-128"/>
          <a:cs typeface="ＭＳ Ｐゴシック" charset="0"/>
        </a:defRPr>
      </a:lvl4pPr>
      <a:lvl5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MS PGothic" panose="020B0600070205080204" pitchFamily="34" charset="-128"/>
          <a:cs typeface="ＭＳ Ｐゴシック" charset="0"/>
        </a:defRPr>
      </a:lvl5pPr>
      <a:lvl6pPr marL="457200" algn="l" defTabSz="457200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6pPr>
      <a:lvl7pPr marL="914400" algn="l" defTabSz="457200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7pPr>
      <a:lvl8pPr marL="1371600" algn="l" defTabSz="457200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8pPr>
      <a:lvl9pPr marL="1828800" algn="l" defTabSz="457200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kern="1200" cap="small" spc="20">
          <a:solidFill>
            <a:schemeClr val="tx1"/>
          </a:solidFill>
          <a:latin typeface="Arial"/>
          <a:ea typeface="MS PGothic" panose="020B0600070205080204" pitchFamily="34" charset="-128"/>
          <a:cs typeface="ＭＳ Ｐゴシック" charset="0"/>
        </a:defRPr>
      </a:lvl1pPr>
      <a:lvl2pPr marL="288925" indent="-288925" algn="l" defTabSz="4572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ern="1200">
          <a:solidFill>
            <a:srgbClr val="595959"/>
          </a:solidFill>
          <a:latin typeface="Arial"/>
          <a:ea typeface="MS PGothic" panose="020B0600070205080204" pitchFamily="34" charset="-128"/>
          <a:cs typeface="+mn-cs"/>
        </a:defRPr>
      </a:lvl2pPr>
      <a:lvl3pPr marL="569913" indent="-225425" algn="l" defTabSz="4572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102000"/>
        <a:buFont typeface="Source Sans Pro" charset="0"/>
        <a:buChar char="›"/>
        <a:defRPr kern="1200">
          <a:solidFill>
            <a:srgbClr val="595959"/>
          </a:solidFill>
          <a:latin typeface="Arial"/>
          <a:ea typeface="MS PGothic" panose="020B0600070205080204" pitchFamily="34" charset="-128"/>
          <a:cs typeface="+mn-cs"/>
        </a:defRPr>
      </a:lvl3pPr>
      <a:lvl4pPr marL="914400" indent="-227013" algn="l" defTabSz="4572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anose="020B0604020202020204" pitchFamily="34" charset="0"/>
        <a:buChar char="•"/>
        <a:defRPr kern="1200">
          <a:solidFill>
            <a:srgbClr val="595959"/>
          </a:solidFill>
          <a:latin typeface="Arial"/>
          <a:ea typeface="MS PGothic" panose="020B0600070205080204" pitchFamily="34" charset="-128"/>
          <a:cs typeface="+mn-cs"/>
        </a:defRPr>
      </a:lvl4pPr>
      <a:lvl5pPr marL="1258888" indent="-227013" algn="l" defTabSz="4572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ource Sans Pro" charset="0"/>
        <a:buChar char="–"/>
        <a:defRPr kern="1200">
          <a:solidFill>
            <a:srgbClr val="595959"/>
          </a:solidFill>
          <a:latin typeface="Arial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3528536" y="1974035"/>
            <a:ext cx="2351405" cy="78105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ea typeface="ＭＳ Ｐゴシック" charset="0"/>
              </a:rPr>
              <a:t>Gear Up for Research</a:t>
            </a:r>
          </a:p>
          <a:p>
            <a:pPr marL="0" indent="0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ea typeface="ＭＳ Ｐゴシック" charset="0"/>
              </a:rPr>
              <a:t>April 6, 2015</a:t>
            </a:r>
            <a:endParaRPr lang="en-US" dirty="0">
              <a:ea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8239" y="1181100"/>
            <a:ext cx="457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Source Sans Pro"/>
              </a:rPr>
              <a:t>Stanford Profiles</a:t>
            </a:r>
            <a:endParaRPr lang="en-US" sz="4400" dirty="0">
              <a:latin typeface="Source Sans Pro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88" y="2971651"/>
            <a:ext cx="8402223" cy="2133898"/>
          </a:xfrm>
          <a:prstGeom prst="rect">
            <a:avLst/>
          </a:prstGeom>
        </p:spPr>
      </p:pic>
    </p:spTree>
  </p:cSld>
  <p:clrMapOvr>
    <a:masterClrMapping/>
  </p:clrMapOvr>
  <p:transition spd="slow" advTm="10787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3"/>
          <p:cNvSpPr>
            <a:spLocks noGrp="1"/>
          </p:cNvSpPr>
          <p:nvPr>
            <p:ph type="title"/>
          </p:nvPr>
        </p:nvSpPr>
        <p:spPr>
          <a:xfrm>
            <a:off x="955675" y="153987"/>
            <a:ext cx="7707313" cy="513833"/>
          </a:xfrm>
        </p:spPr>
        <p:txBody>
          <a:bodyPr/>
          <a:lstStyle/>
          <a:p>
            <a:pPr algn="ctr" eaLnBrk="1" hangingPunct="1"/>
            <a:r>
              <a:rPr lang="en-US" altLang="en-US" b="1" dirty="0" smtClean="0">
                <a:latin typeface="Arial" panose="020B0604020202020204" pitchFamily="34" charset="0"/>
              </a:rPr>
              <a:t>Where we are now….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55675" y="770562"/>
            <a:ext cx="7700963" cy="5540087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indent="0"/>
            <a:r>
              <a:rPr lang="en-US" sz="2400" b="1" dirty="0" smtClean="0"/>
              <a:t>Over 22,000 profiles in the system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4,751 Faculty, Research and Teaching Staff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7,936 </a:t>
            </a:r>
            <a:r>
              <a:rPr lang="en-US" sz="2400" dirty="0" smtClean="0"/>
              <a:t>Students 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2,329 Postdocs  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8,581 Staff   </a:t>
            </a:r>
          </a:p>
          <a:p>
            <a:pPr marL="0" indent="0" eaLnBrk="1" hangingPunct="1"/>
            <a:endParaRPr lang="en-US" altLang="en-US" sz="2400" dirty="0" smtClean="0">
              <a:latin typeface="Arial" panose="020B0604020202020204" pitchFamily="34" charset="0"/>
            </a:endParaRPr>
          </a:p>
          <a:p>
            <a:pPr marL="0" indent="0" eaLnBrk="1" hangingPunct="1"/>
            <a:r>
              <a:rPr lang="en-US" altLang="en-US" sz="2400" b="1" dirty="0" smtClean="0">
                <a:latin typeface="Arial" panose="020B0604020202020204" pitchFamily="34" charset="0"/>
              </a:rPr>
              <a:t>Onboarded</a:t>
            </a:r>
            <a:endParaRPr lang="en-US" altLang="en-US" sz="2400" b="1" dirty="0" smtClean="0">
              <a:latin typeface="Arial" panose="020B0604020202020204" pitchFamily="34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Arial" panose="020B0604020202020204" pitchFamily="34" charset="0"/>
              </a:rPr>
              <a:t>School of Earth, Energy &amp; Environmental Sciences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Arial" panose="020B0604020202020204" pitchFamily="34" charset="0"/>
              </a:rPr>
              <a:t>School of Engineering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Arial" panose="020B0604020202020204" pitchFamily="34" charset="0"/>
              </a:rPr>
              <a:t>School of Medicine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</a:rPr>
              <a:t>Bio-X, FSI, Precourt, </a:t>
            </a:r>
            <a:r>
              <a:rPr lang="en-US" altLang="en-US" sz="2400" dirty="0" smtClean="0">
                <a:latin typeface="Arial" panose="020B0604020202020204" pitchFamily="34" charset="0"/>
              </a:rPr>
              <a:t>Woods</a:t>
            </a:r>
          </a:p>
          <a:p>
            <a:pPr marL="0" indent="0"/>
            <a:endParaRPr lang="en-US" altLang="en-US" sz="2400" dirty="0">
              <a:latin typeface="Arial" panose="020B0604020202020204" pitchFamily="34" charset="0"/>
            </a:endParaRPr>
          </a:p>
          <a:p>
            <a:pPr marL="0" indent="0"/>
            <a:r>
              <a:rPr lang="en-US" altLang="en-US" sz="2400" b="1" dirty="0" smtClean="0">
                <a:latin typeface="Arial" panose="020B0604020202020204" pitchFamily="34" charset="0"/>
              </a:rPr>
              <a:t>Onboarding</a:t>
            </a:r>
            <a:endParaRPr lang="en-US" altLang="en-US" sz="2400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i="1" dirty="0">
                <a:latin typeface="Arial" panose="020B0604020202020204" pitchFamily="34" charset="0"/>
              </a:rPr>
              <a:t>School of Humanities &amp; </a:t>
            </a:r>
            <a:r>
              <a:rPr lang="en-US" altLang="en-US" sz="2400" i="1" dirty="0" smtClean="0">
                <a:latin typeface="Arial" panose="020B0604020202020204" pitchFamily="34" charset="0"/>
              </a:rPr>
              <a:t>Sciences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i="1" dirty="0" smtClean="0">
                <a:latin typeface="Arial" panose="020B0604020202020204" pitchFamily="34" charset="0"/>
              </a:rPr>
              <a:t>Graduate School of Education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i="1" dirty="0" smtClean="0">
                <a:latin typeface="Arial" panose="020B0604020202020204" pitchFamily="34" charset="0"/>
              </a:rPr>
              <a:t>Graduate School of Business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107446"/>
      </p:ext>
    </p:extLst>
  </p:cSld>
  <p:clrMapOvr>
    <a:masterClrMapping/>
  </p:clrMapOvr>
  <p:transition spd="slow" advTm="11728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3"/>
          <p:cNvSpPr>
            <a:spLocks noGrp="1"/>
          </p:cNvSpPr>
          <p:nvPr>
            <p:ph type="title"/>
          </p:nvPr>
        </p:nvSpPr>
        <p:spPr>
          <a:xfrm>
            <a:off x="949325" y="153987"/>
            <a:ext cx="7707313" cy="650875"/>
          </a:xfrm>
        </p:spPr>
        <p:txBody>
          <a:bodyPr/>
          <a:lstStyle/>
          <a:p>
            <a:pPr algn="ctr"/>
            <a:r>
              <a:rPr lang="en-US" b="1" dirty="0"/>
              <a:t>Future Vision</a:t>
            </a:r>
            <a:endParaRPr lang="en-US" altLang="en-US" b="1" dirty="0" smtClean="0">
              <a:latin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55675" y="1094569"/>
            <a:ext cx="7700963" cy="558306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282575" indent="-282575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/>
              <a:t>Cross institution profile search and sharing</a:t>
            </a:r>
          </a:p>
          <a:p>
            <a:pPr marL="282575" indent="-282575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/>
              <a:t>Expanded profile categories</a:t>
            </a:r>
          </a:p>
          <a:p>
            <a:pPr marL="739775" lvl="1" indent="-2825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Funded research projects</a:t>
            </a:r>
          </a:p>
          <a:p>
            <a:pPr marL="739775" lvl="1" indent="-2825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Case papers</a:t>
            </a:r>
          </a:p>
          <a:p>
            <a:pPr marL="739775" lvl="1" indent="-2825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Expanded scientific publications</a:t>
            </a:r>
          </a:p>
          <a:p>
            <a:pPr marL="282575" indent="-282575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/>
              <a:t>Visualizations of collaboration networks</a:t>
            </a:r>
          </a:p>
          <a:p>
            <a:pPr marL="282575" indent="-282575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/>
              <a:t>Support for administrative processes</a:t>
            </a:r>
          </a:p>
          <a:p>
            <a:pPr marL="739775" lvl="1" indent="-2825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CV Management</a:t>
            </a:r>
          </a:p>
          <a:p>
            <a:pPr marL="739775" lvl="1" indent="-2825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Grant Preparation</a:t>
            </a:r>
          </a:p>
          <a:p>
            <a:pPr marL="739775" lvl="1" indent="-2825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Permanent profiles</a:t>
            </a:r>
          </a:p>
          <a:p>
            <a:pPr marL="0" indent="0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79656511"/>
      </p:ext>
    </p:extLst>
  </p:cSld>
  <p:clrMapOvr>
    <a:masterClrMapping/>
  </p:clrMapOvr>
  <p:transition spd="slow" advTm="1473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3"/>
          <p:cNvSpPr>
            <a:spLocks noGrp="1"/>
          </p:cNvSpPr>
          <p:nvPr>
            <p:ph type="title"/>
          </p:nvPr>
        </p:nvSpPr>
        <p:spPr>
          <a:xfrm>
            <a:off x="949325" y="153988"/>
            <a:ext cx="7707313" cy="446088"/>
          </a:xfrm>
        </p:spPr>
        <p:txBody>
          <a:bodyPr/>
          <a:lstStyle/>
          <a:p>
            <a:pPr algn="ctr" eaLnBrk="1" hangingPunct="1"/>
            <a:r>
              <a:rPr lang="en-US" altLang="en-US" b="1" dirty="0" smtClean="0">
                <a:latin typeface="Arial" panose="020B0604020202020204" pitchFamily="34" charset="0"/>
              </a:rPr>
              <a:t>Stanford Profiles History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522489963"/>
              </p:ext>
            </p:extLst>
          </p:nvPr>
        </p:nvGraphicFramePr>
        <p:xfrm>
          <a:off x="781050" y="3070325"/>
          <a:ext cx="8039099" cy="3320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49325" y="762001"/>
            <a:ext cx="79470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Prior to 2012, CAP (Community Academic Profiles) </a:t>
            </a:r>
            <a:r>
              <a:rPr lang="en-US" sz="1600" dirty="0" smtClean="0"/>
              <a:t>was </a:t>
            </a:r>
            <a:r>
              <a:rPr lang="en-US" sz="1600" dirty="0"/>
              <a:t>created by the School of Medicine for the School of Medicine.  The site has been in existence since 2004.</a:t>
            </a:r>
          </a:p>
          <a:p>
            <a:pPr marL="0" indent="0"/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2012, the CAP University-Wide </a:t>
            </a:r>
            <a:r>
              <a:rPr lang="en-US" sz="1600" dirty="0" smtClean="0"/>
              <a:t>Expansion </a:t>
            </a:r>
            <a:r>
              <a:rPr lang="en-US" sz="1600" dirty="0"/>
              <a:t>Project began to </a:t>
            </a:r>
            <a:r>
              <a:rPr lang="en-US" sz="1600" dirty="0" smtClean="0"/>
              <a:t>expand </a:t>
            </a:r>
            <a:r>
              <a:rPr lang="en-US" sz="1600" dirty="0"/>
              <a:t>CAP profiles to faculty, staff, postdocs and graduate students in selected schools, institutes and administrative units across Stanford.  The project continues today to onboard further </a:t>
            </a:r>
            <a:r>
              <a:rPr lang="en-US" sz="1600" dirty="0" smtClean="0"/>
              <a:t>organizations </a:t>
            </a:r>
            <a:r>
              <a:rPr lang="en-US" sz="1600" dirty="0"/>
              <a:t>with the end goal of having all schools and organizations represented in CAP</a:t>
            </a:r>
            <a:r>
              <a:rPr lang="en-US" sz="1600" dirty="0" smtClean="0"/>
              <a:t>.  The project executive sponsor is Ann Arvin, Vice Provost and Dean of Research.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07091134"/>
      </p:ext>
    </p:extLst>
  </p:cSld>
  <p:clrMapOvr>
    <a:masterClrMapping/>
  </p:clrMapOvr>
  <p:transition spd="slow" advTm="13011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328" y="-1"/>
            <a:ext cx="7707862" cy="1211581"/>
          </a:xfrm>
        </p:spPr>
        <p:txBody>
          <a:bodyPr/>
          <a:lstStyle/>
          <a:p>
            <a:r>
              <a:rPr lang="en-US" sz="2000" b="1" dirty="0">
                <a:solidFill>
                  <a:srgbClr val="8C1515"/>
                </a:solidFill>
              </a:rPr>
              <a:t>Initial Project Objective:  </a:t>
            </a:r>
            <a:r>
              <a:rPr lang="en-US" sz="1800" b="1" dirty="0" smtClean="0">
                <a:solidFill>
                  <a:srgbClr val="8C1515"/>
                </a:solidFill>
              </a:rPr>
              <a:t/>
            </a:r>
            <a:br>
              <a:rPr lang="en-US" sz="1800" b="1" dirty="0" smtClean="0">
                <a:solidFill>
                  <a:srgbClr val="8C1515"/>
                </a:solidFill>
              </a:rPr>
            </a:br>
            <a:r>
              <a:rPr lang="en-US" sz="1800" b="1" dirty="0">
                <a:solidFill>
                  <a:srgbClr val="8C1515"/>
                </a:solidFill>
              </a:rPr>
              <a:t/>
            </a:r>
            <a:br>
              <a:rPr lang="en-US" sz="1800" b="1" dirty="0">
                <a:solidFill>
                  <a:srgbClr val="8C1515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Expand </a:t>
            </a:r>
            <a:r>
              <a:rPr lang="en-US" sz="1800" dirty="0">
                <a:solidFill>
                  <a:schemeClr val="tx1"/>
                </a:solidFill>
              </a:rPr>
              <a:t>CAP profiles to faculty, staff, postdocs and graduate students in selected schools, institutes and administrative units across Stanford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49328" y="1376736"/>
            <a:ext cx="3787775" cy="4846899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200" b="1" dirty="0" smtClean="0"/>
              <a:t>Features</a:t>
            </a:r>
          </a:p>
          <a:p>
            <a:pPr>
              <a:defRPr/>
            </a:pPr>
            <a:endParaRPr lang="en-US" sz="2400" b="1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1900" dirty="0" smtClean="0"/>
              <a:t>New </a:t>
            </a:r>
            <a:r>
              <a:rPr lang="en-US" sz="1900" dirty="0"/>
              <a:t>SU branding and interface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19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1900" dirty="0" smtClean="0"/>
              <a:t>Collaboration </a:t>
            </a:r>
            <a:r>
              <a:rPr lang="en-US" sz="1900" dirty="0"/>
              <a:t>tools 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19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1900" dirty="0" smtClean="0"/>
              <a:t>Auto-population </a:t>
            </a:r>
            <a:r>
              <a:rPr lang="en-US" sz="1900" dirty="0"/>
              <a:t>of names, titles, appointments, courses taught, postdoc advisee names, and publication citations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19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1900" dirty="0" smtClean="0"/>
              <a:t>Links </a:t>
            </a:r>
            <a:r>
              <a:rPr lang="en-US" sz="1900" dirty="0"/>
              <a:t>to CV, </a:t>
            </a:r>
            <a:r>
              <a:rPr lang="en-US" sz="1900" dirty="0"/>
              <a:t>Biosketch</a:t>
            </a:r>
            <a:r>
              <a:rPr lang="en-US" sz="1900" dirty="0"/>
              <a:t>, websites, social networking, etc.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19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1900" dirty="0" smtClean="0"/>
              <a:t>Publication </a:t>
            </a:r>
            <a:r>
              <a:rPr lang="en-US" sz="1900" dirty="0"/>
              <a:t>citations from Web of Science cover more than 15,000 journals.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876800" y="1993187"/>
            <a:ext cx="3779838" cy="423044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Profile </a:t>
            </a:r>
            <a:r>
              <a:rPr lang="en-US" dirty="0"/>
              <a:t>controls which downloaded publications appear and which publications are highlighted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Web </a:t>
            </a:r>
            <a:r>
              <a:rPr lang="en-US" dirty="0"/>
              <a:t>services APIs allow schools and other University web sites to access CAP data and publish under their local branding and formats.</a:t>
            </a:r>
          </a:p>
          <a:p>
            <a:r>
              <a:rPr lang="en-US" dirty="0"/>
              <a:t> 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25376"/>
      </p:ext>
    </p:extLst>
  </p:cSld>
  <p:clrMapOvr>
    <a:masterClrMapping/>
  </p:clrMapOvr>
  <p:transition spd="slow" advTm="1726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328" y="232808"/>
            <a:ext cx="7707862" cy="650699"/>
          </a:xfrm>
        </p:spPr>
        <p:txBody>
          <a:bodyPr/>
          <a:lstStyle/>
          <a:p>
            <a:pPr algn="ctr"/>
            <a:r>
              <a:rPr lang="en-US" b="1" dirty="0"/>
              <a:t>Source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PeopleSoft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n-US" sz="2400" dirty="0"/>
              <a:t>FAAS, Faculty Events, HR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n-US" sz="2400" dirty="0"/>
              <a:t>Names, affiliations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n-US" sz="2400" dirty="0"/>
              <a:t>Education history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n-US" sz="2400" dirty="0"/>
              <a:t>Courses Taught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n-US" sz="2400" dirty="0"/>
              <a:t>Advisers and advisees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StanfordYou</a:t>
            </a:r>
            <a:r>
              <a:rPr lang="en-US" sz="2400" dirty="0"/>
              <a:t>, </a:t>
            </a:r>
            <a:r>
              <a:rPr lang="en-US" sz="2400" dirty="0"/>
              <a:t>Axess</a:t>
            </a:r>
            <a:endParaRPr lang="en-US" sz="2400" dirty="0"/>
          </a:p>
          <a:p>
            <a:pPr lvl="2">
              <a:buFont typeface="Arial" panose="020B0604020202020204" pitchFamily="34" charset="0"/>
              <a:buChar char="−"/>
            </a:pPr>
            <a:r>
              <a:rPr lang="en-US" sz="2400" dirty="0"/>
              <a:t>Contact </a:t>
            </a:r>
            <a:r>
              <a:rPr lang="en-US" sz="2400" dirty="0" smtClean="0"/>
              <a:t>information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lvl="0" defTabSz="914400" fontAlgn="auto">
              <a:spcAft>
                <a:spcPts val="0"/>
              </a:spcAft>
              <a:buClr>
                <a:srgbClr val="8C1515"/>
              </a:buClr>
              <a:buFont typeface="Arial" pitchFamily="34" charset="0"/>
              <a:buChar char="•"/>
              <a:defRPr/>
            </a:pPr>
            <a:r>
              <a:rPr lang="en-US" sz="2400" dirty="0"/>
              <a:t>Stanford Library</a:t>
            </a:r>
            <a:endParaRPr lang="en-US" sz="2400" spc="0" dirty="0"/>
          </a:p>
          <a:p>
            <a:pPr marL="742950" lvl="1" indent="-285750" defTabSz="914400" fontAlgn="auto">
              <a:spcAft>
                <a:spcPts val="0"/>
              </a:spcAft>
              <a:buClr>
                <a:srgbClr val="8C1515"/>
              </a:buClr>
              <a:buFont typeface="Arial" pitchFamily="34" charset="0"/>
              <a:buChar char="–"/>
              <a:defRPr/>
            </a:pPr>
            <a:r>
              <a:rPr lang="en-US" sz="2400" dirty="0"/>
              <a:t>Web Of Science</a:t>
            </a:r>
            <a:endParaRPr lang="en-US" sz="2400" dirty="0">
              <a:solidFill>
                <a:schemeClr val="tx1"/>
              </a:solidFill>
            </a:endParaRPr>
          </a:p>
          <a:p>
            <a:pPr marL="742950" lvl="1" indent="-285750" defTabSz="914400" fontAlgn="auto">
              <a:spcAft>
                <a:spcPts val="0"/>
              </a:spcAft>
              <a:buClr>
                <a:srgbClr val="8C1515"/>
              </a:buClr>
              <a:buFont typeface="Arial" pitchFamily="34" charset="0"/>
              <a:buChar char="–"/>
              <a:defRPr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PubMed</a:t>
            </a:r>
          </a:p>
          <a:p>
            <a:pPr lvl="0" defTabSz="914400" fontAlgn="auto">
              <a:spcAft>
                <a:spcPts val="0"/>
              </a:spcAft>
              <a:buClr>
                <a:srgbClr val="8C1515"/>
              </a:buClr>
              <a:buFont typeface="Arial" pitchFamily="34" charset="0"/>
              <a:buChar char="•"/>
              <a:defRPr/>
            </a:pPr>
            <a:r>
              <a:rPr lang="en-US" sz="2400" spc="0" dirty="0"/>
              <a:t>ClinicalTrials.gov</a:t>
            </a:r>
          </a:p>
          <a:p>
            <a:pPr lvl="0" defTabSz="914400" fontAlgn="auto">
              <a:spcAft>
                <a:spcPts val="0"/>
              </a:spcAft>
              <a:buClr>
                <a:srgbClr val="8C1515"/>
              </a:buClr>
              <a:buFont typeface="Arial" pitchFamily="34" charset="0"/>
              <a:buChar char="•"/>
              <a:defRPr/>
            </a:pPr>
            <a:r>
              <a:rPr lang="en-US" sz="2400" spc="0" dirty="0"/>
              <a:t>Stanford Hospital MSO</a:t>
            </a:r>
          </a:p>
          <a:p>
            <a:pPr lvl="0" defTabSz="914400" fontAlgn="auto">
              <a:spcAft>
                <a:spcPts val="0"/>
              </a:spcAft>
              <a:buClr>
                <a:srgbClr val="8C1515"/>
              </a:buClr>
              <a:buFont typeface="Arial" pitchFamily="34" charset="0"/>
              <a:buChar char="•"/>
              <a:defRPr/>
            </a:pPr>
            <a:r>
              <a:rPr lang="en-US" sz="2400" dirty="0"/>
              <a:t>Salesforce Chatter</a:t>
            </a:r>
          </a:p>
          <a:p>
            <a:pPr lvl="0" defTabSz="914400" fontAlgn="auto">
              <a:spcAft>
                <a:spcPts val="0"/>
              </a:spcAft>
              <a:buClr>
                <a:srgbClr val="8C1515"/>
              </a:buClr>
              <a:buFont typeface="Arial" pitchFamily="34" charset="0"/>
              <a:buChar char="•"/>
              <a:defRPr/>
            </a:pPr>
            <a:r>
              <a:rPr lang="en-US" sz="2400" dirty="0"/>
              <a:t>And more…</a:t>
            </a:r>
            <a:endParaRPr lang="en-US" sz="2400" spc="0" dirty="0"/>
          </a:p>
        </p:txBody>
      </p:sp>
    </p:spTree>
    <p:extLst>
      <p:ext uri="{BB962C8B-B14F-4D97-AF65-F5344CB8AC3E}">
        <p14:creationId xmlns:p14="http://schemas.microsoft.com/office/powerpoint/2010/main" val="1757482445"/>
      </p:ext>
    </p:extLst>
  </p:cSld>
  <p:clrMapOvr>
    <a:masterClrMapping/>
  </p:clrMapOvr>
  <p:transition spd="slow" advTm="14592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76" y="164388"/>
            <a:ext cx="7707862" cy="513706"/>
          </a:xfrm>
        </p:spPr>
        <p:txBody>
          <a:bodyPr/>
          <a:lstStyle/>
          <a:p>
            <a:pPr algn="ctr"/>
            <a:r>
              <a:rPr lang="en-US" b="1" dirty="0" smtClean="0"/>
              <a:t>Stanford Profiles (aka CAP)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48776" y="728286"/>
            <a:ext cx="2091409" cy="432991"/>
          </a:xfrm>
        </p:spPr>
        <p:txBody>
          <a:bodyPr/>
          <a:lstStyle/>
          <a:p>
            <a:r>
              <a:rPr lang="en-US" dirty="0" smtClean="0"/>
              <a:t>On the web…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8776" y="1261051"/>
            <a:ext cx="2568147" cy="1832501"/>
          </a:xfrm>
          <a:prstGeom prst="rect">
            <a:avLst/>
          </a:prstGeom>
          <a:noFill/>
          <a:ln w="9525">
            <a:solidFill>
              <a:srgbClr val="8C1515"/>
            </a:solidFill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8508" y="1261051"/>
            <a:ext cx="2573216" cy="1848131"/>
          </a:xfrm>
          <a:prstGeom prst="rect">
            <a:avLst/>
          </a:prstGeom>
          <a:noFill/>
          <a:ln w="9525">
            <a:solidFill>
              <a:srgbClr val="8C1515"/>
            </a:solidFill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3306" y="1261050"/>
            <a:ext cx="2194693" cy="184813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4999" y="3881609"/>
            <a:ext cx="1295400" cy="2062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C:\Users\dsm26\Downloads\phot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1" y="3881609"/>
            <a:ext cx="1320800" cy="2067189"/>
          </a:xfrm>
          <a:prstGeom prst="rect">
            <a:avLst/>
          </a:prstGeom>
          <a:noFill/>
          <a:ln>
            <a:solidFill>
              <a:srgbClr val="8C1515"/>
            </a:solidFill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948776" y="3398426"/>
            <a:ext cx="3709193" cy="43299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defRPr kern="1200" spc="20">
                <a:solidFill>
                  <a:schemeClr val="tx1"/>
                </a:solidFill>
                <a:latin typeface="Arial"/>
                <a:ea typeface="MS PGothic" panose="020B0600070205080204" pitchFamily="34" charset="-128"/>
                <a:cs typeface="ＭＳ Ｐゴシック" charset="0"/>
              </a:defRPr>
            </a:lvl1pPr>
            <a:lvl2pPr marL="288925" indent="-288925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ern="1200">
                <a:solidFill>
                  <a:srgbClr val="595959"/>
                </a:solidFill>
                <a:latin typeface="Arial"/>
                <a:ea typeface="MS PGothic" panose="020B0600070205080204" pitchFamily="34" charset="-128"/>
                <a:cs typeface="+mn-cs"/>
              </a:defRPr>
            </a:lvl2pPr>
            <a:lvl3pPr marL="569913" indent="-225425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2000"/>
              <a:buFont typeface="Source Sans Pro" charset="0"/>
              <a:buChar char="›"/>
              <a:defRPr kern="1200">
                <a:solidFill>
                  <a:srgbClr val="595959"/>
                </a:solidFill>
                <a:latin typeface="Arial"/>
                <a:ea typeface="MS PGothic" panose="020B0600070205080204" pitchFamily="34" charset="-128"/>
                <a:cs typeface="+mn-cs"/>
              </a:defRPr>
            </a:lvl3pPr>
            <a:lvl4pPr marL="914400" indent="-227013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Arial"/>
                <a:ea typeface="MS PGothic" panose="020B0600070205080204" pitchFamily="34" charset="-128"/>
                <a:cs typeface="+mn-cs"/>
              </a:defRPr>
            </a:lvl4pPr>
            <a:lvl5pPr marL="1258888" indent="-227013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Source Sans Pro" charset="0"/>
              <a:buChar char="–"/>
              <a:defRPr kern="1200">
                <a:solidFill>
                  <a:srgbClr val="595959"/>
                </a:solidFill>
                <a:latin typeface="Arial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On desktops and mobile devices…</a:t>
            </a:r>
            <a:endParaRPr lang="en-US" sz="1800" dirty="0"/>
          </a:p>
        </p:txBody>
      </p:sp>
      <p:pic>
        <p:nvPicPr>
          <p:cNvPr id="12" name="Picture 6" descr="C:\temp\photo 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06726" y="3869312"/>
            <a:ext cx="1422400" cy="20622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3" name="Picture 7" descr="C:\temp\photo 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9452" y="3876718"/>
            <a:ext cx="1422400" cy="206718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631047715"/>
      </p:ext>
    </p:extLst>
  </p:cSld>
  <p:clrMapOvr>
    <a:masterClrMapping/>
  </p:clrMapOvr>
  <p:transition spd="slow" advTm="12131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3"/>
          <p:cNvSpPr>
            <a:spLocks noGrp="1"/>
          </p:cNvSpPr>
          <p:nvPr>
            <p:ph type="title"/>
          </p:nvPr>
        </p:nvSpPr>
        <p:spPr>
          <a:xfrm>
            <a:off x="949325" y="153987"/>
            <a:ext cx="7707313" cy="390543"/>
          </a:xfrm>
        </p:spPr>
        <p:txBody>
          <a:bodyPr/>
          <a:lstStyle/>
          <a:p>
            <a:pPr algn="ctr" eaLnBrk="1" hangingPunct="1"/>
            <a:r>
              <a:rPr lang="en-US" altLang="en-US" b="1" dirty="0" smtClean="0">
                <a:latin typeface="Arial" panose="020B0604020202020204" pitchFamily="34" charset="0"/>
              </a:rPr>
              <a:t>Value to Stanford</a:t>
            </a:r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49325" y="550037"/>
            <a:ext cx="7700963" cy="5789117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Makes </a:t>
            </a:r>
            <a:r>
              <a:rPr lang="en-US" dirty="0"/>
              <a:t>the </a:t>
            </a:r>
            <a:r>
              <a:rPr lang="en-US" dirty="0" smtClean="0"/>
              <a:t>work and achievements </a:t>
            </a:r>
            <a:r>
              <a:rPr lang="en-US" dirty="0"/>
              <a:t>of faculty readily accessible to </a:t>
            </a:r>
            <a:r>
              <a:rPr lang="en-US" dirty="0" smtClean="0"/>
              <a:t>prospective </a:t>
            </a:r>
            <a:r>
              <a:rPr lang="en-US" dirty="0"/>
              <a:t>students and postdoctoral fellows and potential funders of research including industry, foundations and </a:t>
            </a:r>
            <a:r>
              <a:rPr lang="en-US" dirty="0" smtClean="0"/>
              <a:t>donors</a:t>
            </a:r>
            <a:endParaRPr lang="en-US" dirty="0"/>
          </a:p>
          <a:p>
            <a:pPr marL="0" indent="0"/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Facilitates communication for the onboarding and orientation of new </a:t>
            </a:r>
            <a:r>
              <a:rPr lang="en-US" dirty="0"/>
              <a:t>g</a:t>
            </a:r>
            <a:r>
              <a:rPr lang="en-US" dirty="0" smtClean="0"/>
              <a:t>raduate students</a:t>
            </a:r>
          </a:p>
          <a:p>
            <a:pPr marL="0" lvl="0" indent="0"/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Distinguishes Stanford from other peer institutions investing in similar systems</a:t>
            </a:r>
          </a:p>
          <a:p>
            <a:pPr marL="0" indent="0"/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Increases </a:t>
            </a:r>
            <a:r>
              <a:rPr lang="en-US" dirty="0"/>
              <a:t>research collaborations within and across disciplines at Stanford, and externally  </a:t>
            </a:r>
            <a:endParaRPr lang="en-US" dirty="0" smtClean="0"/>
          </a:p>
          <a:p>
            <a:pPr marL="0" lvl="0" indent="0"/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Enables </a:t>
            </a:r>
            <a:r>
              <a:rPr lang="en-US" dirty="0"/>
              <a:t>Faculty, Postdocs, Students and Staff </a:t>
            </a:r>
            <a:r>
              <a:rPr lang="en-US" dirty="0" smtClean="0"/>
              <a:t>to </a:t>
            </a:r>
            <a:r>
              <a:rPr lang="en-US" dirty="0"/>
              <a:t>update </a:t>
            </a:r>
            <a:r>
              <a:rPr lang="en-US" dirty="0" smtClean="0"/>
              <a:t>information </a:t>
            </a:r>
            <a:r>
              <a:rPr lang="en-US" dirty="0"/>
              <a:t>directly and </a:t>
            </a:r>
            <a:r>
              <a:rPr lang="en-US" dirty="0" smtClean="0"/>
              <a:t>for purposes </a:t>
            </a:r>
            <a:r>
              <a:rPr lang="en-US" dirty="0"/>
              <a:t>of sharing current </a:t>
            </a:r>
            <a:r>
              <a:rPr lang="en-US" dirty="0" smtClean="0"/>
              <a:t>C.V.s, </a:t>
            </a:r>
            <a:r>
              <a:rPr lang="en-US" dirty="0"/>
              <a:t>preparing annual reports and other tasks  </a:t>
            </a:r>
            <a:endParaRPr lang="en-US" dirty="0" smtClean="0"/>
          </a:p>
          <a:p>
            <a:pPr marL="0" indent="0"/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Improves </a:t>
            </a:r>
            <a:r>
              <a:rPr lang="en-US" dirty="0"/>
              <a:t>reporting of research and education activities for individuals with enhanced data integrity     </a:t>
            </a:r>
          </a:p>
        </p:txBody>
      </p:sp>
    </p:spTree>
    <p:extLst>
      <p:ext uri="{BB962C8B-B14F-4D97-AF65-F5344CB8AC3E}">
        <p14:creationId xmlns:p14="http://schemas.microsoft.com/office/powerpoint/2010/main" val="1484243140"/>
      </p:ext>
    </p:extLst>
  </p:cSld>
  <p:clrMapOvr>
    <a:masterClrMapping/>
  </p:clrMapOvr>
  <p:transition spd="slow" advTm="2073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76" y="154038"/>
            <a:ext cx="7707862" cy="451269"/>
          </a:xfrm>
        </p:spPr>
        <p:txBody>
          <a:bodyPr/>
          <a:lstStyle/>
          <a:p>
            <a:pPr algn="ctr"/>
            <a:r>
              <a:rPr lang="en-US" b="1" dirty="0" smtClean="0"/>
              <a:t>Stanford Profiles and Research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11369" y="740342"/>
            <a:ext cx="8152327" cy="573773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8C1515"/>
                </a:solidFill>
              </a:rPr>
              <a:t>Your Profile</a:t>
            </a:r>
          </a:p>
          <a:p>
            <a:pPr marL="0" lvl="1" indent="0">
              <a:buNone/>
            </a:pPr>
            <a:r>
              <a:rPr lang="en-US" sz="2000" dirty="0" smtClean="0"/>
              <a:t>If you are faculty, postdoc, student or staff, you can add the following information on your profile to show your current focus and to collaborate with colleagues:</a:t>
            </a:r>
          </a:p>
          <a:p>
            <a:pPr marL="0" lvl="1" indent="0">
              <a:buNone/>
            </a:pPr>
            <a:endParaRPr lang="en-US" sz="20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 smtClean="0"/>
              <a:t>Bio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 smtClean="0"/>
              <a:t>Projects and / or Research Projects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rgbClr val="8C1515"/>
                </a:solidFill>
              </a:rPr>
              <a:t>Faculty, Postdocs and Students can also add:</a:t>
            </a:r>
          </a:p>
          <a:p>
            <a:endParaRPr lang="en-US" sz="20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 smtClean="0"/>
              <a:t>Current Research and Scholarly Interests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 smtClean="0"/>
              <a:t>Research Opportunities </a:t>
            </a:r>
            <a:r>
              <a:rPr lang="en-US" sz="2000" dirty="0" smtClean="0"/>
              <a:t>(SOM Faculty and Students, All Postdocs)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 smtClean="0"/>
              <a:t>Community and International Work </a:t>
            </a:r>
            <a:r>
              <a:rPr lang="en-US" sz="2000" dirty="0" smtClean="0"/>
              <a:t>(</a:t>
            </a:r>
            <a:r>
              <a:rPr lang="en-US" sz="2000" dirty="0" smtClean="0"/>
              <a:t>SoM</a:t>
            </a:r>
            <a:r>
              <a:rPr lang="en-US" sz="2000" dirty="0" smtClean="0"/>
              <a:t> Faculty, All Postdocs)</a:t>
            </a:r>
          </a:p>
          <a:p>
            <a:endParaRPr lang="en-US" sz="2000" dirty="0" smtClean="0"/>
          </a:p>
          <a:p>
            <a:endParaRPr lang="en-US" b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8708051"/>
      </p:ext>
    </p:extLst>
  </p:cSld>
  <p:clrMapOvr>
    <a:masterClrMapping/>
  </p:clrMapOvr>
  <p:transition spd="slow" advTm="17402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76" y="154039"/>
            <a:ext cx="7707862" cy="528542"/>
          </a:xfrm>
        </p:spPr>
        <p:txBody>
          <a:bodyPr/>
          <a:lstStyle/>
          <a:p>
            <a:pPr algn="ctr"/>
            <a:r>
              <a:rPr lang="en-US" b="1" dirty="0"/>
              <a:t>Stanford Profiles and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48776" y="850005"/>
            <a:ext cx="7700963" cy="5447763"/>
          </a:xfrm>
        </p:spPr>
        <p:txBody>
          <a:bodyPr>
            <a:normAutofit fontScale="85000" lnSpcReduction="20000"/>
          </a:bodyPr>
          <a:lstStyle/>
          <a:p>
            <a:r>
              <a:rPr lang="en-US" sz="2400" b="1" dirty="0">
                <a:solidFill>
                  <a:srgbClr val="8C1515"/>
                </a:solidFill>
              </a:rPr>
              <a:t>Postdocs and Students can also add:  </a:t>
            </a:r>
          </a:p>
          <a:p>
            <a:endParaRPr lang="en-US" sz="2400" dirty="0">
              <a:solidFill>
                <a:srgbClr val="8C1515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b="1" dirty="0"/>
              <a:t>Lab Affiliations </a:t>
            </a:r>
          </a:p>
          <a:p>
            <a:endParaRPr lang="en-US" sz="2400" dirty="0"/>
          </a:p>
          <a:p>
            <a:r>
              <a:rPr lang="en-US" sz="2400" b="1" dirty="0">
                <a:solidFill>
                  <a:srgbClr val="8C1515"/>
                </a:solidFill>
              </a:rPr>
              <a:t>All Profile Owners can add:</a:t>
            </a:r>
          </a:p>
          <a:p>
            <a:endParaRPr lang="en-US" sz="24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b="1" dirty="0"/>
              <a:t>Keywords</a:t>
            </a:r>
          </a:p>
          <a:p>
            <a:pPr marL="688975" lvl="3" indent="0">
              <a:buNone/>
            </a:pPr>
            <a:r>
              <a:rPr lang="en-US" sz="2400" dirty="0"/>
              <a:t>Add keywords to your profile that will help potential collaborators find you on the Stanford Profiles site.</a:t>
            </a:r>
          </a:p>
          <a:p>
            <a:endParaRPr lang="en-US" sz="24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b="1" dirty="0"/>
              <a:t>Publications </a:t>
            </a:r>
            <a:r>
              <a:rPr lang="en-US" sz="2400" dirty="0"/>
              <a:t>(automatically imported and manual entry available)</a:t>
            </a:r>
          </a:p>
          <a:p>
            <a:pPr lvl="3">
              <a:buFont typeface="Arial" panose="020B0604020202020204" pitchFamily="34" charset="0"/>
              <a:buChar char="−"/>
            </a:pPr>
            <a:r>
              <a:rPr lang="en-US" sz="2400" dirty="0"/>
              <a:t>Profiles with Similar Publications (automatically generated on your profile from mesh terms)</a:t>
            </a:r>
          </a:p>
          <a:p>
            <a:pPr lvl="3">
              <a:buFont typeface="Arial" panose="020B0604020202020204" pitchFamily="34" charset="0"/>
              <a:buChar char="−"/>
            </a:pPr>
            <a:r>
              <a:rPr lang="en-US" sz="2400" dirty="0"/>
              <a:t>Publication Tag Cloud (automatically generated on your profile from mesh terms)</a:t>
            </a:r>
          </a:p>
          <a:p>
            <a:endParaRPr lang="en-US" sz="24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b="1" dirty="0"/>
              <a:t>Presentations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961208"/>
      </p:ext>
    </p:extLst>
  </p:cSld>
  <p:clrMapOvr>
    <a:masterClrMapping/>
  </p:clrMapOvr>
  <p:transition spd="slow" advTm="15585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76" y="154038"/>
            <a:ext cx="7707862" cy="451269"/>
          </a:xfrm>
        </p:spPr>
        <p:txBody>
          <a:bodyPr/>
          <a:lstStyle/>
          <a:p>
            <a:pPr algn="ctr"/>
            <a:r>
              <a:rPr lang="en-US" b="1" dirty="0" smtClean="0"/>
              <a:t>Stanford Profiles and Research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11369" y="611553"/>
            <a:ext cx="8152327" cy="5737732"/>
          </a:xfrm>
        </p:spPr>
        <p:txBody>
          <a:bodyPr>
            <a:normAutofit fontScale="92500" lnSpcReduction="10000"/>
          </a:bodyPr>
          <a:lstStyle/>
          <a:p>
            <a:r>
              <a:rPr lang="en-US" sz="1900" b="1" dirty="0" smtClean="0">
                <a:solidFill>
                  <a:srgbClr val="8C1515"/>
                </a:solidFill>
              </a:rPr>
              <a:t>Find Current Research and Collaborators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 smtClean="0"/>
              <a:t>Search</a:t>
            </a:r>
          </a:p>
          <a:p>
            <a:pPr marL="688975" lvl="3" indent="0">
              <a:buNone/>
            </a:pPr>
            <a:r>
              <a:rPr lang="en-US" dirty="0" smtClean="0"/>
              <a:t>Use the Stanford Profiles Search feature and key in research topics to find others working in similar areas, on similar projects, who have written publications on the same topic.</a:t>
            </a:r>
          </a:p>
          <a:p>
            <a:pPr marL="688975" lvl="3" indent="0">
              <a:buNone/>
            </a:pP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 smtClean="0"/>
              <a:t>Search for Profiles by Name</a:t>
            </a:r>
          </a:p>
          <a:p>
            <a:pPr marL="688975" lvl="3" indent="0">
              <a:buNone/>
            </a:pPr>
            <a:r>
              <a:rPr lang="en-US" dirty="0" smtClean="0"/>
              <a:t>Find a particular person (faculty, postdoc, student or staff ) who is working in a related field, area or discipline and see their current research information, projects, publications, and collaborators.</a:t>
            </a:r>
          </a:p>
          <a:p>
            <a:endParaRPr lang="en-US" dirty="0" smtClean="0"/>
          </a:p>
          <a:p>
            <a:pPr marL="0" lvl="1" indent="0">
              <a:buNone/>
            </a:pPr>
            <a:r>
              <a:rPr lang="en-US" sz="1900" b="1" dirty="0" smtClean="0">
                <a:solidFill>
                  <a:srgbClr val="8C1515"/>
                </a:solidFill>
              </a:rPr>
              <a:t>Follow Colleagues and Create or Join Groups with the sites Professional and Secure Social Networking feature that uses Salesforce’s Chatter</a:t>
            </a:r>
          </a:p>
          <a:p>
            <a:endParaRPr lang="en-US" b="1" dirty="0" smtClean="0">
              <a:solidFill>
                <a:srgbClr val="8C1515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 smtClean="0"/>
              <a:t>Search or Browse </a:t>
            </a:r>
            <a:r>
              <a:rPr lang="en-US" dirty="0" smtClean="0"/>
              <a:t>to find a colleague whose work you are interested in and you can simply click the ‘+Follow’ option provided to be informed of their postings on the site.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/>
              <a:t>C</a:t>
            </a:r>
            <a:r>
              <a:rPr lang="en-US" b="1" dirty="0" smtClean="0"/>
              <a:t>reate private or public (Stanford) groups </a:t>
            </a:r>
            <a:r>
              <a:rPr lang="en-US" dirty="0" smtClean="0"/>
              <a:t>and invite others to join or you can set up memberships for established groups, committees, and more.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7282398"/>
      </p:ext>
    </p:extLst>
  </p:cSld>
  <p:clrMapOvr>
    <a:masterClrMapping/>
  </p:clrMapOvr>
  <p:transition spd="slow" advTm="21261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_Preso_4x3_v6">
  <a:themeElements>
    <a:clrScheme name="Stanford2">
      <a:dk1>
        <a:srgbClr val="000000"/>
      </a:dk1>
      <a:lt1>
        <a:srgbClr val="FFFFFF"/>
      </a:lt1>
      <a:dk2>
        <a:srgbClr val="DAD7CB"/>
      </a:dk2>
      <a:lt2>
        <a:srgbClr val="8C1515"/>
      </a:lt2>
      <a:accent1>
        <a:srgbClr val="8D3C1E"/>
      </a:accent1>
      <a:accent2>
        <a:srgbClr val="00505C"/>
      </a:accent2>
      <a:accent3>
        <a:srgbClr val="53284F"/>
      </a:accent3>
      <a:accent4>
        <a:srgbClr val="175E54"/>
      </a:accent4>
      <a:accent5>
        <a:srgbClr val="4D4F53"/>
      </a:accent5>
      <a:accent6>
        <a:srgbClr val="D2C295"/>
      </a:accent6>
      <a:hlink>
        <a:srgbClr val="A4001D"/>
      </a:hlink>
      <a:folHlink>
        <a:srgbClr val="000000"/>
      </a:folHlink>
    </a:clrScheme>
    <a:fontScheme name="Stanford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U_Template_TopBar">
  <a:themeElements>
    <a:clrScheme name="Stanford2">
      <a:dk1>
        <a:srgbClr val="000000"/>
      </a:dk1>
      <a:lt1>
        <a:srgbClr val="FFFFFF"/>
      </a:lt1>
      <a:dk2>
        <a:srgbClr val="DAD7CB"/>
      </a:dk2>
      <a:lt2>
        <a:srgbClr val="8C1515"/>
      </a:lt2>
      <a:accent1>
        <a:srgbClr val="8D3C1E"/>
      </a:accent1>
      <a:accent2>
        <a:srgbClr val="00505C"/>
      </a:accent2>
      <a:accent3>
        <a:srgbClr val="53284F"/>
      </a:accent3>
      <a:accent4>
        <a:srgbClr val="175E54"/>
      </a:accent4>
      <a:accent5>
        <a:srgbClr val="4D4F53"/>
      </a:accent5>
      <a:accent6>
        <a:srgbClr val="D2C295"/>
      </a:accent6>
      <a:hlink>
        <a:srgbClr val="A4001D"/>
      </a:hlink>
      <a:folHlink>
        <a:srgbClr val="000000"/>
      </a:folHlink>
    </a:clrScheme>
    <a:fontScheme name="Stanford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SU_Preso_4x3_v6</Template>
  <TotalTime>8408</TotalTime>
  <Words>793</Words>
  <Application>Microsoft Office PowerPoint</Application>
  <PresentationFormat>On-screen Show (4:3)</PresentationFormat>
  <Paragraphs>138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MS PGothic</vt:lpstr>
      <vt:lpstr>MS PGothic</vt:lpstr>
      <vt:lpstr>Arial</vt:lpstr>
      <vt:lpstr>Calibri</vt:lpstr>
      <vt:lpstr>Source Sans Pro</vt:lpstr>
      <vt:lpstr>Source Sans Pro Semibold</vt:lpstr>
      <vt:lpstr>Wingdings</vt:lpstr>
      <vt:lpstr>SU_Preso_4x3_v6</vt:lpstr>
      <vt:lpstr>SU_Template_TopBar</vt:lpstr>
      <vt:lpstr>PowerPoint Presentation</vt:lpstr>
      <vt:lpstr>Stanford Profiles History</vt:lpstr>
      <vt:lpstr>Initial Project Objective:    Expand CAP profiles to faculty, staff, postdocs and graduate students in selected schools, institutes and administrative units across Stanford </vt:lpstr>
      <vt:lpstr>Source Systems</vt:lpstr>
      <vt:lpstr>Stanford Profiles (aka CAP)</vt:lpstr>
      <vt:lpstr>Value to Stanford</vt:lpstr>
      <vt:lpstr>Stanford Profiles and Research</vt:lpstr>
      <vt:lpstr>Stanford Profiles and Research</vt:lpstr>
      <vt:lpstr>Stanford Profiles and Research</vt:lpstr>
      <vt:lpstr>Where we are now….</vt:lpstr>
      <vt:lpstr>Future Vision</vt:lpstr>
    </vt:vector>
  </TitlesOfParts>
  <Company>Stanford University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 Project Proposal</dc:title>
  <dc:creator>Mitchell, Don</dc:creator>
  <dc:description>2012 PowerPoint template redesign</dc:description>
  <cp:lastModifiedBy>Del Cont, Tina M</cp:lastModifiedBy>
  <cp:revision>246</cp:revision>
  <cp:lastPrinted>2015-04-01T01:08:39Z</cp:lastPrinted>
  <dcterms:created xsi:type="dcterms:W3CDTF">2014-10-15T18:05:17Z</dcterms:created>
  <dcterms:modified xsi:type="dcterms:W3CDTF">2015-04-06T04:07:06Z</dcterms:modified>
</cp:coreProperties>
</file>