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99" r:id="rId2"/>
    <p:sldId id="272" r:id="rId3"/>
    <p:sldId id="275" r:id="rId4"/>
    <p:sldId id="277" r:id="rId5"/>
    <p:sldId id="290" r:id="rId6"/>
    <p:sldId id="276" r:id="rId7"/>
    <p:sldId id="273" r:id="rId8"/>
    <p:sldId id="294" r:id="rId9"/>
    <p:sldId id="296" r:id="rId10"/>
    <p:sldId id="289" r:id="rId11"/>
    <p:sldId id="279" r:id="rId12"/>
    <p:sldId id="281" r:id="rId13"/>
    <p:sldId id="284" r:id="rId14"/>
    <p:sldId id="287" r:id="rId15"/>
    <p:sldId id="286" r:id="rId16"/>
    <p:sldId id="298" r:id="rId17"/>
    <p:sldId id="301" r:id="rId18"/>
    <p:sldId id="280" r:id="rId19"/>
    <p:sldId id="297" r:id="rId20"/>
    <p:sldId id="295" r:id="rId21"/>
    <p:sldId id="288" r:id="rId22"/>
    <p:sldId id="300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53913" autoAdjust="0"/>
  </p:normalViewPr>
  <p:slideViewPr>
    <p:cSldViewPr snapToGrid="0" snapToObjects="1">
      <p:cViewPr>
        <p:scale>
          <a:sx n="54" d="100"/>
          <a:sy n="54" d="100"/>
        </p:scale>
        <p:origin x="-3208" y="-3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DD81A-6DC6-3644-AFC1-49ACD26AE6F7}" type="datetimeFigureOut">
              <a:rPr lang="en-US" smtClean="0"/>
              <a:pPr/>
              <a:t>11/27/15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D9D0C-8560-4B4B-A259-DAF2D4D440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5460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A77A9-623F-AA48-9639-6E683B503934}" type="datetimeFigureOut">
              <a:rPr lang="en-US" smtClean="0"/>
              <a:pPr/>
              <a:t>11/27/15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9506C-845B-F342-B672-DF2E50EDBD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3353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685723-0BCD-E54B-9853-3B8C61DEC576}" type="slidenum">
              <a:rPr lang="en-US" altLang="zh-CN"/>
              <a:pPr/>
              <a:t>1</a:t>
            </a:fld>
            <a:endParaRPr lang="en-US" altLang="zh-CN"/>
          </a:p>
        </p:txBody>
      </p:sp>
      <p:sp>
        <p:nvSpPr>
          <p:cNvPr id="57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b="1" i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“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ko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-n-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ni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-chi-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wa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”</a:t>
            </a:r>
            <a:r>
              <a:rPr lang="ja-JP" alt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　</a:t>
            </a:r>
            <a:r>
              <a:rPr lang="en-US" altLang="ja-JP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– </a:t>
            </a:r>
            <a:r>
              <a:rPr lang="en-US" altLang="ja-JP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hello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Thanks,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Yusuke,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for the opportunity to speak to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your group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today.  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My talk today is going to be a STORY about: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</a:t>
            </a:r>
          </a:p>
          <a:p>
            <a:r>
              <a:rPr lang="en-US" sz="1400" b="1" i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	“Gravity, Relativity, GP-B and GPS”</a:t>
            </a:r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…and, as one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of 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my colleagues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used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to say: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</a:t>
            </a:r>
          </a:p>
          <a:p>
            <a:r>
              <a:rPr lang="en-US" sz="1400" b="1" i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	“One thing leads to another</a:t>
            </a:r>
            <a:r>
              <a:rPr lang="en-US" sz="1400" b="1" dirty="0" smtClean="0">
                <a:latin typeface="Arial Rounded MT Bold"/>
                <a:cs typeface="Arial Rounded MT Bold"/>
              </a:rPr>
              <a:t> </a:t>
            </a:r>
            <a:r>
              <a:rPr lang="en-US" sz="1400" b="1" dirty="0" smtClean="0">
                <a:latin typeface="Arial Rounded MT Bold"/>
                <a:cs typeface="Arial Rounded MT Bold"/>
              </a:rPr>
              <a:t>“</a:t>
            </a:r>
          </a:p>
          <a:p>
            <a:endParaRPr lang="en-US" sz="1400" b="1" dirty="0" smtClean="0">
              <a:latin typeface="Arial Rounded MT Bold"/>
              <a:cs typeface="Arial Rounded MT Bold"/>
            </a:endParaRPr>
          </a:p>
          <a:p>
            <a:r>
              <a:rPr lang="en-US" sz="1400" b="1" dirty="0" smtClean="0">
                <a:latin typeface="Arial Rounded MT Bold"/>
                <a:cs typeface="Arial Rounded MT Bold"/>
              </a:rPr>
              <a:t>	“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“hi to </a:t>
            </a:r>
            <a:r>
              <a:rPr lang="en-US" sz="1400" b="1" kern="120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tsu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no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</a:t>
            </a:r>
            <a:r>
              <a:rPr lang="en-US" sz="1400" b="1" kern="1200" baseline="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hassou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</a:t>
            </a:r>
            <a:r>
              <a:rPr lang="en-US" sz="1400" b="1" kern="1200" baseline="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ka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</a:t>
            </a:r>
            <a:r>
              <a:rPr lang="en-US" sz="1400" b="1" kern="1200" baseline="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ra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, </a:t>
            </a:r>
            <a:r>
              <a:rPr lang="en-US" sz="1400" b="1" kern="1200" baseline="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sa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</a:t>
            </a:r>
            <a:r>
              <a:rPr lang="en-US" sz="1400" b="1" kern="1200" baseline="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ra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</a:t>
            </a:r>
            <a:r>
              <a:rPr lang="en-US" sz="1400" b="1" kern="1200" baseline="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na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</a:t>
            </a:r>
            <a:r>
              <a:rPr lang="en-US" sz="1400" b="1" kern="1200" baseline="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ru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ten </a:t>
            </a:r>
            <a:r>
              <a:rPr lang="en-US" sz="1400" b="1" kern="1200" baseline="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kai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e” </a:t>
            </a:r>
            <a:endParaRPr lang="en-US" sz="1400" b="1" dirty="0" smtClean="0">
              <a:latin typeface="Arial Rounded MT Bold"/>
              <a:cs typeface="Arial Rounded MT Bold"/>
            </a:endParaRP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These are some pictures of the campus of Stanford University. Stanford is located in CA on the San Francisco peninsula half way between San Francisco and San Jose. 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Stanford right in the heart of Silicon Valley. </a:t>
            </a: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Stanford is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much smaller than Tokyo University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.  Stanford has about 7,000 undergrads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and 7,000 graduate students. It is known primarily as an engineering school. The most popular Majors include … </a:t>
            </a:r>
            <a:r>
              <a:rPr lang="en-US" sz="1400" b="1" kern="1200" baseline="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Entrepreneaurs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, etc.</a:t>
            </a:r>
            <a:endParaRPr lang="en-US" sz="1400" b="1" dirty="0"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16082162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Again, the GP-B Experiment was a simple concept.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However, there were a HUGE number of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other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technical issues and challenges to solve along the way.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Here’s some photos of a few of the items we built.  </a:t>
            </a: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As you can imagine, each one has it’s own unique story.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endParaRPr lang="en-US" sz="1400" b="1" dirty="0">
              <a:latin typeface="Arial Rounded MT Bold"/>
              <a:cs typeface="Arial Rounded MT Bol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9506C-845B-F342-B672-DF2E50EDBD8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Along the way, one of the technical challenges we had to solve was how to get into a very precise orbit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…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stay in that orbit  …and to be able to accurately measure it. 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Luckily we had someone who knew a lot about that subject and how to solve it. Brad Parkinson was the Stanford Program Manager at that time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.  </a:t>
            </a: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Prior to becoming a Stanford Professor,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Brad was a Col. In the Air Force and he is credited with creating the Global Positioning System (or GPS) </a:t>
            </a:r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 </a:t>
            </a: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With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Brad’s lead, we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were able to take a high-precision Trimble GPS receiver and convert it for space use.</a:t>
            </a:r>
          </a:p>
          <a:p>
            <a:endParaRPr lang="en-US" sz="1400" b="1" dirty="0">
              <a:latin typeface="Arial Rounded MT Bold"/>
              <a:cs typeface="Arial Rounded MT Bol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9506C-845B-F342-B672-DF2E50EDBD8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The early 1990’s became a very fertile period for GPS-related research for our team.  </a:t>
            </a: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About that time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the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GPS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Constellation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was almost 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complete with 24 satellites.   </a:t>
            </a:r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And 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…”one thing began to lead to another”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…some of our team members began experimenting with GPS using multiple antennas on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a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small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Cessna airplane. 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We found that we could not only navigate the plane but we also devised a system to automatically land the airplane at a local airport using an augmentation concept with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</a:t>
            </a:r>
            <a:r>
              <a:rPr lang="en-US" sz="1400" b="1" kern="120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psuedolites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.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  <a:endParaRPr lang="en-US" sz="1400" b="1" kern="1200" dirty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9506C-845B-F342-B672-DF2E50EDBD8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About that time the FAA heard about what we were doing and became very interested in our NASA sponsored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GP-B &amp; GPS research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.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They quickly arranged for a flight-test using a Boeing 737.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Using the 737,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our grad student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team was able to perform 110 blind landings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in a row.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 You can see the typical accuracy that was achieved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…</a:t>
            </a: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We had one </a:t>
            </a:r>
            <a:r>
              <a:rPr lang="en-US" sz="1400" b="1" kern="120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anomally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…</a:t>
            </a:r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Very soon after that, the FAA announced that they were adopting satellite-based navigation.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endParaRPr lang="en-US" sz="1200" b="1" dirty="0">
              <a:latin typeface="Arial Rounded MT Bold"/>
              <a:cs typeface="Arial Rounded MT Bol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9506C-845B-F342-B672-DF2E50EDBD8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Another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significant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GPS-related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spin-off was the concept of monitoring GPS positioning errors using ground stations.</a:t>
            </a: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These errors include: the ionosphere, troposphere,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clock errors, etc.</a:t>
            </a:r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The concept came to be called the ‘Wide Area Augmentation System’ (or WAAS). 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The FAA adopted this concept and after ~10 years of research and development the system was certified became operational in 2003.</a:t>
            </a: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…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and has performed flawlessly since then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.</a:t>
            </a:r>
          </a:p>
          <a:p>
            <a:endParaRPr lang="en-US" sz="1400" b="1" kern="1200" baseline="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400" b="1" kern="1200" baseline="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Literally all commercials airplanes flying in the US these days have WAAS enabled GPS systems </a:t>
            </a:r>
          </a:p>
          <a:p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	… guaranteed real-time flying window of +/- 10 meters</a:t>
            </a:r>
          </a:p>
          <a:p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	… 6 second warning system </a:t>
            </a:r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endParaRPr lang="en-US" sz="1400" b="1" dirty="0">
              <a:latin typeface="Arial Rounded MT Bold"/>
              <a:cs typeface="Arial Rounded MT Bol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9506C-845B-F342-B672-DF2E50EDBD8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The 3</a:t>
            </a:r>
            <a:r>
              <a:rPr lang="en-US" sz="1400" b="1" kern="1200" baseline="300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rd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significant spin-off came in a very different field of technology.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John Deere, the tractor company, loaned us a tractor…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and …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Some of our students equipped it with a variety of GPS equipment.  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Soon, our team was able to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automatically remotely control the navigation of the tractor. This led to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the first demonstration of precision agriculture using GPS.  </a:t>
            </a: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You see the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Stanford logo that was automatically plowed in a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field near the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campus…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Since then, Precision Agriculture has become a multi-billion $ a year industry and has greatly enhanced food production around the world.</a:t>
            </a:r>
          </a:p>
          <a:p>
            <a:endParaRPr lang="en-US" sz="1400" b="1" dirty="0">
              <a:latin typeface="Arial Rounded MT Bold"/>
              <a:cs typeface="Arial Rounded MT Bol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9506C-845B-F342-B672-DF2E50EDBD8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1400" b="1" dirty="0" smtClean="0">
                <a:latin typeface="Arial Rounded MT Bold"/>
                <a:cs typeface="Arial Rounded MT Bold"/>
              </a:rPr>
              <a:t>Jumping</a:t>
            </a:r>
            <a:r>
              <a:rPr lang="en-US" sz="1400" b="1" baseline="0" dirty="0" smtClean="0">
                <a:latin typeface="Arial Rounded MT Bold"/>
                <a:cs typeface="Arial Rounded MT Bold"/>
              </a:rPr>
              <a:t> ahead  …</a:t>
            </a: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r>
              <a:rPr lang="en-US" sz="1400" b="1" baseline="0" dirty="0" smtClean="0">
                <a:latin typeface="Arial Rounded MT Bold"/>
                <a:cs typeface="Arial Rounded MT Bold"/>
              </a:rPr>
              <a:t>Stanford has performed a lot of GPS-related research over the years …primarily for the FAA.</a:t>
            </a: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r>
              <a:rPr lang="en-US" sz="1400" b="1" baseline="0" dirty="0" smtClean="0">
                <a:latin typeface="Arial Rounded MT Bold"/>
                <a:cs typeface="Arial Rounded MT Bold"/>
              </a:rPr>
              <a:t>Something like 75 advanced degrees have been awarded.</a:t>
            </a: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r>
              <a:rPr lang="en-US" sz="1400" b="1" baseline="0" dirty="0" smtClean="0">
                <a:latin typeface="Arial Rounded MT Bold"/>
                <a:cs typeface="Arial Rounded MT Bold"/>
              </a:rPr>
              <a:t>The Stanford Center for Position, Navigation and Time was created in 2006</a:t>
            </a: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r>
              <a:rPr lang="en-US" sz="1400" b="1" baseline="0" dirty="0" smtClean="0">
                <a:latin typeface="Arial Rounded MT Bold"/>
                <a:cs typeface="Arial Rounded MT Bold"/>
              </a:rPr>
              <a:t>…again: “One thing leads to another”</a:t>
            </a: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r>
              <a:rPr lang="en-US" sz="1400" b="1" baseline="0" dirty="0" smtClean="0">
                <a:latin typeface="Arial Rounded MT Bold"/>
                <a:cs typeface="Arial Rounded MT Bold"/>
              </a:rPr>
              <a:t>We were recently awarded a $500K grant to develop a GPS device tag, track and monitor sharks in the Indian Ocean.  </a:t>
            </a: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r>
              <a:rPr lang="en-US" sz="1400" b="1" baseline="0" dirty="0" smtClean="0">
                <a:latin typeface="Arial Rounded MT Bold"/>
                <a:cs typeface="Arial Rounded MT Bold"/>
              </a:rPr>
              <a:t>We’re working with Barbara Block of Stanford Hopkins Marine on this effort.  </a:t>
            </a: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r>
              <a:rPr lang="en-US" sz="1400" b="1" baseline="0" dirty="0" smtClean="0">
                <a:latin typeface="Arial Rounded MT Bold"/>
                <a:cs typeface="Arial Rounded MT Bold"/>
              </a:rPr>
              <a:t>You can see some previous efforts of tagging, tracking and monitoring tuna and other large fish and sharks.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9506C-845B-F342-B672-DF2E50EDBD8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1400" b="1" dirty="0" smtClean="0">
                <a:latin typeface="Arial Rounded MT Bold"/>
                <a:cs typeface="Arial Rounded MT Bold"/>
              </a:rPr>
              <a:t>Jumping</a:t>
            </a:r>
            <a:r>
              <a:rPr lang="en-US" sz="1400" b="1" baseline="0" dirty="0" smtClean="0">
                <a:latin typeface="Arial Rounded MT Bold"/>
                <a:cs typeface="Arial Rounded MT Bold"/>
              </a:rPr>
              <a:t> ahead  …</a:t>
            </a: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r>
              <a:rPr lang="en-US" sz="1400" b="1" baseline="0" dirty="0" smtClean="0">
                <a:latin typeface="Arial Rounded MT Bold"/>
                <a:cs typeface="Arial Rounded MT Bold"/>
              </a:rPr>
              <a:t>We were recently awarded a $500K grant to develop a GPS device tag, track and monitor sharks in the Indian Ocean.  </a:t>
            </a: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r>
              <a:rPr lang="en-US" sz="1400" b="1" baseline="0" dirty="0" smtClean="0">
                <a:latin typeface="Arial Rounded MT Bold"/>
                <a:cs typeface="Arial Rounded MT Bold"/>
              </a:rPr>
              <a:t>We’re </a:t>
            </a:r>
            <a:r>
              <a:rPr lang="en-US" sz="1400" b="1" baseline="0" dirty="0" smtClean="0">
                <a:latin typeface="Arial Rounded MT Bold"/>
                <a:cs typeface="Arial Rounded MT Bold"/>
              </a:rPr>
              <a:t>working with Barbara Block of Stanford Hopkins Marine on this effort.  </a:t>
            </a: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r>
              <a:rPr lang="en-US" sz="1400" b="1" baseline="0" dirty="0" smtClean="0">
                <a:latin typeface="Arial Rounded MT Bold"/>
                <a:cs typeface="Arial Rounded MT Bold"/>
              </a:rPr>
              <a:t>You </a:t>
            </a:r>
            <a:r>
              <a:rPr lang="en-US" sz="1400" b="1" baseline="0" dirty="0" smtClean="0">
                <a:latin typeface="Arial Rounded MT Bold"/>
                <a:cs typeface="Arial Rounded MT Bold"/>
              </a:rPr>
              <a:t>can see some previous efforts of tagging, tracking and monitoring tuna and other large fish and sharks.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9506C-845B-F342-B672-DF2E50EDBD8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Going back to GP-B again.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It took 44 years from concept to reality.  </a:t>
            </a: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The satellite was finally launched in 2004.  </a:t>
            </a: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…and it operated very well on orbit for it’s 18-month lifespan.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  <a:endParaRPr lang="en-US" sz="1400" b="1" kern="1200" dirty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9506C-845B-F342-B672-DF2E50EDBD8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1400" b="1" dirty="0" smtClean="0">
                <a:latin typeface="Arial Rounded MT Bold"/>
                <a:cs typeface="Arial Rounded MT Bold"/>
              </a:rPr>
              <a:t>Ok ---  Student</a:t>
            </a:r>
            <a:r>
              <a:rPr lang="en-US" sz="1400" b="1" baseline="0" dirty="0" smtClean="0">
                <a:latin typeface="Arial Rounded MT Bold"/>
                <a:cs typeface="Arial Rounded MT Bold"/>
              </a:rPr>
              <a:t> Participation  … </a:t>
            </a:r>
            <a:r>
              <a:rPr lang="en-US" sz="1400" b="1" dirty="0" smtClean="0">
                <a:latin typeface="Arial Rounded MT Bold"/>
                <a:cs typeface="Arial Rounded MT Bold"/>
              </a:rPr>
              <a:t>Much</a:t>
            </a:r>
            <a:r>
              <a:rPr lang="en-US" sz="1400" b="1" baseline="0" dirty="0" smtClean="0">
                <a:latin typeface="Arial Rounded MT Bold"/>
                <a:cs typeface="Arial Rounded MT Bold"/>
              </a:rPr>
              <a:t> of the technology development over all those years was performed by students. </a:t>
            </a: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r>
              <a:rPr lang="en-US" sz="1400" b="1" baseline="0" dirty="0" smtClean="0">
                <a:latin typeface="Arial Rounded MT Bold"/>
                <a:cs typeface="Arial Rounded MT Bold"/>
              </a:rPr>
              <a:t>Literally, many hundreds of students participated in the research.  At all levels. </a:t>
            </a: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r>
              <a:rPr lang="en-US" sz="1400" b="1" baseline="0" dirty="0" smtClean="0">
                <a:latin typeface="Arial Rounded MT Bold"/>
                <a:cs typeface="Arial Rounded MT Bold"/>
              </a:rPr>
              <a:t>Almost 100 PhD’s were awarded to students sponsored by GPB. </a:t>
            </a: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r>
              <a:rPr lang="en-US" sz="1400" b="1" baseline="0" dirty="0" smtClean="0">
                <a:latin typeface="Arial Rounded MT Bold"/>
                <a:cs typeface="Arial Rounded MT Bold"/>
              </a:rPr>
              <a:t>One of our students was awarded a Nobel Prize in Physics later in his career.</a:t>
            </a: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r>
              <a:rPr lang="en-US" sz="1400" b="1" baseline="0" dirty="0" smtClean="0">
                <a:latin typeface="Arial Rounded MT Bold"/>
                <a:cs typeface="Arial Rounded MT Bold"/>
              </a:rPr>
              <a:t>America’s first female </a:t>
            </a:r>
            <a:r>
              <a:rPr lang="en-US" sz="1400" b="1" baseline="0" dirty="0" smtClean="0">
                <a:latin typeface="Arial Rounded MT Bold"/>
                <a:cs typeface="Arial Rounded MT Bold"/>
              </a:rPr>
              <a:t>astronaut, Sallie Ride,  </a:t>
            </a:r>
            <a:r>
              <a:rPr lang="en-US" sz="1400" b="1" baseline="0" dirty="0" smtClean="0">
                <a:latin typeface="Arial Rounded MT Bold"/>
                <a:cs typeface="Arial Rounded MT Bold"/>
              </a:rPr>
              <a:t>was a GP-B student.</a:t>
            </a: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r>
              <a:rPr lang="en-US" sz="1400" b="1" baseline="0" dirty="0" smtClean="0">
                <a:latin typeface="Arial Rounded MT Bold"/>
                <a:cs typeface="Arial Rounded MT Bold"/>
              </a:rPr>
              <a:t>And another became </a:t>
            </a:r>
            <a:r>
              <a:rPr lang="en-US" sz="1400" b="1" baseline="0" dirty="0" smtClean="0">
                <a:latin typeface="Arial Rounded MT Bold"/>
                <a:cs typeface="Arial Rounded MT Bold"/>
              </a:rPr>
              <a:t>president and CEO </a:t>
            </a:r>
            <a:r>
              <a:rPr lang="en-US" sz="1400" b="1" baseline="0" dirty="0" smtClean="0">
                <a:latin typeface="Arial Rounded MT Bold"/>
                <a:cs typeface="Arial Rounded MT Bold"/>
              </a:rPr>
              <a:t>of Lockheed Martin Aerospace</a:t>
            </a: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r>
              <a:rPr lang="en-US" sz="1400" b="1" baseline="0" dirty="0" smtClean="0">
                <a:latin typeface="Arial Rounded MT Bold"/>
                <a:cs typeface="Arial Rounded MT Bold"/>
              </a:rPr>
              <a:t>And, on the GPS side, several have started their own GPS-technology companies.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9506C-845B-F342-B672-DF2E50EDBD8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240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Ok  …Let’s go back some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329 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years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and start with Gravity.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In 1687, Isaac Newton defined Gravity as a FORCE, 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It was a FORCE in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which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bodies attract each other directly at a distance and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proportional to their mass.</a:t>
            </a:r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Gravity, as Newton defined it, would act INSTANANEOUSLY on an object.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This is Newton’s equation. </a:t>
            </a:r>
            <a:endParaRPr lang="en-US" sz="1400" b="1" dirty="0">
              <a:latin typeface="Arial Rounded MT Bold"/>
              <a:cs typeface="Arial Rounded MT Bol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9506C-845B-F342-B672-DF2E50EDBD8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b="1" dirty="0" smtClean="0">
                <a:latin typeface="Arial Rounded MT Bold"/>
                <a:cs typeface="Arial Rounded MT Bold"/>
              </a:rPr>
              <a:t>There</a:t>
            </a:r>
            <a:r>
              <a:rPr lang="en-US" sz="1400" b="1" baseline="0" dirty="0" smtClean="0">
                <a:latin typeface="Arial Rounded MT Bold"/>
                <a:cs typeface="Arial Rounded MT Bold"/>
              </a:rPr>
              <a:t> was a lot of news coverage at the time of launch.   I’m going to show you one of my favorite excerpts.   </a:t>
            </a: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9506C-845B-F342-B672-DF2E50EDBD8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0500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So what were the final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results?  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Here’s a snapshot.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Essentially, all four of the gyroscopes were in very good agreement.  See the chart…</a:t>
            </a: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The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West-East represents ‘Frame-Dragging’ and the North-South represents ‘Geodetic’</a:t>
            </a:r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You can see the General Relativity prediction here…</a:t>
            </a: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… and the combined results from GP-B’s 4 gyros. 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So, I would say that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we validated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Einstein’s General Relativity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and he remain a “Master of the Universe” for a few more years.</a:t>
            </a:r>
            <a:endParaRPr lang="en-US" sz="1400" b="1" dirty="0">
              <a:latin typeface="Arial Rounded MT Bold"/>
              <a:cs typeface="Arial Rounded MT Bol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9506C-845B-F342-B672-DF2E50EDBD86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685723-0BCD-E54B-9853-3B8C61DEC576}" type="slidenum">
              <a:rPr lang="en-US" altLang="zh-CN"/>
              <a:pPr/>
              <a:t>22</a:t>
            </a:fld>
            <a:endParaRPr lang="en-US" altLang="zh-CN"/>
          </a:p>
        </p:txBody>
      </p:sp>
      <p:sp>
        <p:nvSpPr>
          <p:cNvPr id="57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“a-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ri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-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ga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-to-u”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 “go-</a:t>
            </a:r>
            <a:r>
              <a:rPr lang="en-US" sz="1400" b="1" kern="120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za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-</a:t>
            </a:r>
            <a:r>
              <a:rPr lang="en-US" sz="1400" b="1" kern="120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i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-ma-</a:t>
            </a:r>
            <a:r>
              <a:rPr lang="en-US" sz="1400" b="1" kern="120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shi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-ta”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     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Thanks for listening.  </a:t>
            </a:r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Again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… ‘one thing leads to another’…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1" kern="1200" baseline="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1" kern="1200" baseline="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The reason I’m hear today is back about 15 years ago there was a lonely young man looking for a place to live when he was a </a:t>
            </a:r>
            <a:r>
              <a:rPr lang="en-US" sz="1400" b="1" kern="1200" baseline="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PostDoc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at LL Lab. 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1" kern="1200" baseline="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1" kern="1200" baseline="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He ran into my mother-in-law who found him a place.  When he moved in she asked about </a:t>
            </a:r>
            <a:r>
              <a:rPr lang="en-US" sz="1400" b="1" kern="1200" baseline="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funiture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…dishes …food.  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1" kern="1200" baseline="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1" kern="1200" baseline="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After a while he started living at their house  … and he became their adopted son.  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1" kern="1200" baseline="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1" kern="1200" baseline="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So, I see Yusuke as my brother-in-law.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1" kern="1200" baseline="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</a:t>
            </a:r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  <a:endParaRPr lang="en-US" sz="1400" b="1" dirty="0"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2131984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Moving on some 200 years</a:t>
            </a: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in 1905,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Albert Einstein published what was to be called the 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Special Theory of Relativity.</a:t>
            </a:r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i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Probably the most famous equation of all time E=mc</a:t>
            </a:r>
            <a:r>
              <a:rPr lang="en-US" sz="1400" b="1" kern="1200" baseline="300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2</a:t>
            </a:r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baseline="300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However, he recognized that there was one small problem with his theory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  …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It disagreed with Newton.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Einstein believed the speed of light was a CONSTANT and was the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MAXIMUM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speed which matter can travel in space.</a:t>
            </a:r>
          </a:p>
          <a:p>
            <a:endParaRPr lang="en-US" sz="1400" b="1" dirty="0">
              <a:latin typeface="Arial Rounded MT Bold"/>
              <a:cs typeface="Arial Rounded MT Bol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9506C-845B-F342-B672-DF2E50EDBD8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He pondered this problem or inconsistency for about 10 years. 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In 1915 he came up came with his own concept of Gravity, namely that Gravity wasn’t a FORCE as Newton defined it.  It was a FIELD.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…and that Gravity was a property of space AND time or as the concept came to be called ‘SPACETIME’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This solved his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speed-of-light problem with Newton.  </a:t>
            </a: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…and has come to be called the Theory of General Relativity.</a:t>
            </a: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You can see his equation here … it can be written different ways.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endParaRPr lang="en-US" sz="3200" b="1" dirty="0">
              <a:latin typeface="Arial Rounded MT Bold"/>
              <a:cs typeface="Arial Rounded MT Bol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9506C-845B-F342-B672-DF2E50EDBD8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b="1" dirty="0" smtClean="0">
                <a:latin typeface="Arial Rounded MT Bold"/>
                <a:cs typeface="Arial Rounded MT Bold"/>
              </a:rPr>
              <a:t>Here’s a</a:t>
            </a:r>
            <a:r>
              <a:rPr lang="en-US" sz="1400" b="1" baseline="0" dirty="0" smtClean="0">
                <a:latin typeface="Arial Rounded MT Bold"/>
                <a:cs typeface="Arial Rounded MT Bold"/>
              </a:rPr>
              <a:t>n</a:t>
            </a:r>
            <a:r>
              <a:rPr lang="en-US" sz="1400" b="1" dirty="0" smtClean="0">
                <a:latin typeface="Arial Rounded MT Bold"/>
                <a:cs typeface="Arial Rounded MT Bold"/>
              </a:rPr>
              <a:t> old video clip from 1930</a:t>
            </a:r>
            <a:r>
              <a:rPr lang="en-US" sz="1400" b="1" baseline="0" dirty="0" smtClean="0">
                <a:latin typeface="Arial Rounded MT Bold"/>
                <a:cs typeface="Arial Rounded MT Bold"/>
              </a:rPr>
              <a:t> in a speech George Bernard Shaw gave to the Fabian Society.</a:t>
            </a: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r>
              <a:rPr lang="en-US" sz="1400" b="1" baseline="0" dirty="0" smtClean="0">
                <a:latin typeface="Arial Rounded MT Bold"/>
                <a:cs typeface="Arial Rounded MT Bold"/>
              </a:rPr>
              <a:t>George Bernard Shaw was a friend of Einstein and a famous </a:t>
            </a:r>
            <a:r>
              <a:rPr lang="en-US" sz="1400" b="1" baseline="0" dirty="0" err="1" smtClean="0">
                <a:latin typeface="Arial Rounded MT Bold"/>
                <a:cs typeface="Arial Rounded MT Bold"/>
              </a:rPr>
              <a:t>Playright</a:t>
            </a:r>
            <a:r>
              <a:rPr lang="en-US" sz="1400" b="1" baseline="0" dirty="0" smtClean="0">
                <a:latin typeface="Arial Rounded MT Bold"/>
                <a:cs typeface="Arial Rounded MT Bold"/>
              </a:rPr>
              <a:t>, Comedian and Political Activist.</a:t>
            </a: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r>
              <a:rPr lang="en-US" sz="1400" b="1" baseline="0" dirty="0" smtClean="0">
                <a:latin typeface="Arial Rounded MT Bold"/>
                <a:cs typeface="Arial Rounded MT Bold"/>
              </a:rPr>
              <a:t>It’s called the “Makers of Universe” speech.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baseline="0" dirty="0" smtClean="0">
                <a:latin typeface="Arial Rounded MT Bold"/>
                <a:cs typeface="Arial Rounded MT Bold"/>
              </a:rPr>
              <a:t>Its an old clip, but I think you’ll enjoy it.</a:t>
            </a:r>
          </a:p>
          <a:p>
            <a:endParaRPr lang="en-US" sz="1400" b="1" dirty="0">
              <a:latin typeface="Arial Rounded MT Bold"/>
              <a:cs typeface="Arial Rounded MT Bol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9506C-845B-F342-B672-DF2E50EDBD8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240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One problem with the Theory of General Relativity is that it’s very, very difficult to measure.  </a:t>
            </a: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Again “one thing leads to another”.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Jumping ahead some 50 years, in 1960.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So the story goes, three professors were sitting around the Stanford swimming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pool  …kind of like an </a:t>
            </a:r>
            <a:r>
              <a:rPr lang="en-US" sz="1400" b="1" kern="120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Onsen</a:t>
            </a:r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4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They were</a:t>
            </a:r>
            <a:r>
              <a:rPr lang="en-US" sz="14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doing </a:t>
            </a:r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what Professors do --- and came up with a physics experiment that should be able to measure Relativity.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4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The experiment came to be called Gravity Probe B or GP-B. </a:t>
            </a:r>
          </a:p>
          <a:p>
            <a:endParaRPr lang="en-US" sz="3200" b="1" dirty="0">
              <a:latin typeface="Arial Rounded MT Bold"/>
              <a:cs typeface="Arial Rounded MT Bol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9506C-845B-F342-B672-DF2E50EDBD8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Gravity Probe B was basically a simple concept.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You build a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NEAR-PERFECT</a:t>
            </a:r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gyroscope …and create an extremely pristine environment for it to operate in (thermally, electrically,  vacuum, </a:t>
            </a:r>
            <a:r>
              <a:rPr lang="en-US" sz="1200" b="1" kern="120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etc</a:t>
            </a:r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).  Then you launch it into orbit and point it at a distant star</a:t>
            </a:r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.</a:t>
            </a:r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According to Einstein’s equations, the gyroscope should experience two effects of General Relativity by SLIGHTLY </a:t>
            </a:r>
            <a:r>
              <a:rPr lang="en-US" sz="1200" b="1" kern="120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precessing</a:t>
            </a:r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on its axis of spin over time.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By SLIGHTLY, I mean very, very slightly.  Here’s the two effects…  </a:t>
            </a:r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Geodetic Effect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is the larger 6,600 </a:t>
            </a:r>
            <a:r>
              <a:rPr lang="en-US" sz="1200" b="1" kern="1200" baseline="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milliarcsec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… cause by the mass of the earth </a:t>
            </a:r>
            <a:endParaRPr lang="en-US" sz="12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The </a:t>
            </a:r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smaller one “Frame-dragging” is result of the earth’s rotation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on its axis</a:t>
            </a:r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, which causes ‘</a:t>
            </a:r>
            <a:r>
              <a:rPr lang="en-US" sz="1200" b="1" kern="120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spacetime</a:t>
            </a:r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’ to spin around itself.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The ‘Frame-dragging’ effect had never been measured before and some people thought Einstein’s equations could POSSIBILY break-down and be invalidated if GP-B came up with different results. 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The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frame-dragging effect on our gyroscopes would only be ~39 </a:t>
            </a:r>
            <a:r>
              <a:rPr lang="en-US" sz="1200" b="1" kern="1200" baseline="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millarcsecs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/year.  </a:t>
            </a:r>
            <a:endParaRPr lang="en-US" sz="1200" b="1" kern="1200" baseline="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200" b="1" kern="1200" baseline="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endParaRPr lang="en-US" sz="1200" b="1" kern="1200" baseline="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2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Our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goal was to </a:t>
            </a:r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create a gyroscope experiment accurate to 0.1 </a:t>
            </a:r>
            <a:r>
              <a:rPr lang="en-US" sz="1200" b="1" kern="1200" dirty="0" err="1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milliarcsecs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/ year</a:t>
            </a:r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 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Arial Rounded MT Bold"/>
                <a:ea typeface="+mn-ea"/>
                <a:cs typeface="Arial Rounded MT Bold"/>
              </a:rPr>
              <a:t> </a:t>
            </a:r>
          </a:p>
          <a:p>
            <a:endParaRPr lang="en-US" sz="1200" b="1" kern="1200" dirty="0">
              <a:solidFill>
                <a:schemeClr val="tx1"/>
              </a:solidFill>
              <a:latin typeface="Arial Rounded MT Bold"/>
              <a:ea typeface="+mn-ea"/>
              <a:cs typeface="Arial Rounded MT Bol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9506C-845B-F342-B672-DF2E50EDBD8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b="1" dirty="0" smtClean="0">
                <a:latin typeface="Arial Rounded MT Bold"/>
                <a:cs typeface="Arial Rounded MT Bold"/>
              </a:rPr>
              <a:t>So</a:t>
            </a:r>
            <a:r>
              <a:rPr lang="en-US" sz="1400" b="1" baseline="0" dirty="0" smtClean="0">
                <a:latin typeface="Arial Rounded MT Bold"/>
                <a:cs typeface="Arial Rounded MT Bold"/>
              </a:rPr>
              <a:t> …</a:t>
            </a:r>
            <a:r>
              <a:rPr lang="en-US" sz="1400" b="1" dirty="0" smtClean="0">
                <a:latin typeface="Arial Rounded MT Bold"/>
                <a:cs typeface="Arial Rounded MT Bold"/>
              </a:rPr>
              <a:t>“How Big an Angle is </a:t>
            </a:r>
            <a:r>
              <a:rPr lang="en-US" sz="1400" b="1" baseline="0" dirty="0" smtClean="0">
                <a:latin typeface="Arial Rounded MT Bold"/>
                <a:cs typeface="Arial Rounded MT Bold"/>
              </a:rPr>
              <a:t>0.1 of a  </a:t>
            </a:r>
            <a:r>
              <a:rPr lang="en-US" sz="1400" b="1" baseline="0" dirty="0" err="1" smtClean="0">
                <a:latin typeface="Arial Rounded MT Bold"/>
                <a:cs typeface="Arial Rounded MT Bold"/>
              </a:rPr>
              <a:t>Milli-Arcsecond</a:t>
            </a:r>
            <a:r>
              <a:rPr lang="en-US" sz="1400" b="1" baseline="0" dirty="0" smtClean="0">
                <a:latin typeface="Arial Rounded MT Bold"/>
                <a:cs typeface="Arial Rounded MT Bold"/>
              </a:rPr>
              <a:t>.” </a:t>
            </a:r>
          </a:p>
          <a:p>
            <a:endParaRPr lang="en-US" sz="1400" b="1" baseline="0" dirty="0" smtClean="0">
              <a:latin typeface="Arial Rounded MT Bold"/>
              <a:cs typeface="Arial Rounded MT Bold"/>
            </a:endParaRPr>
          </a:p>
          <a:p>
            <a:r>
              <a:rPr lang="en-US" sz="1400" b="1" dirty="0" smtClean="0">
                <a:latin typeface="Arial Rounded MT Bold"/>
                <a:cs typeface="Arial Rounded MT Bold"/>
              </a:rPr>
              <a:t>Here’s an excerpt from a video we created. </a:t>
            </a:r>
            <a:endParaRPr lang="en-US" sz="1400" b="1" dirty="0">
              <a:latin typeface="Arial Rounded MT Bold"/>
              <a:cs typeface="Arial Rounded MT Bol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9506C-845B-F342-B672-DF2E50EDBD8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1774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smtClean="0">
                <a:latin typeface="Arial Rounded MT Bold"/>
                <a:cs typeface="Arial Rounded MT Bold"/>
              </a:rPr>
              <a:t>What</a:t>
            </a:r>
            <a:r>
              <a:rPr lang="en-US" sz="1200" b="1" baseline="0" dirty="0" smtClean="0">
                <a:latin typeface="Arial Rounded MT Bold"/>
                <a:cs typeface="Arial Rounded MT Bold"/>
              </a:rPr>
              <a:t> did GP-B’s gyroscopes look like?   </a:t>
            </a:r>
            <a:r>
              <a:rPr lang="en-US" sz="1200" b="1" dirty="0" smtClean="0">
                <a:latin typeface="Arial Rounded MT Bold"/>
                <a:cs typeface="Arial Rounded MT Bold"/>
              </a:rPr>
              <a:t>Here’s a photo of the gyroscope</a:t>
            </a:r>
            <a:r>
              <a:rPr lang="en-US" sz="1200" b="1" baseline="0" dirty="0" smtClean="0">
                <a:latin typeface="Arial Rounded MT Bold"/>
                <a:cs typeface="Arial Rounded MT Bold"/>
              </a:rPr>
              <a:t> that we flew.</a:t>
            </a:r>
          </a:p>
          <a:p>
            <a:endParaRPr lang="en-US" sz="1200" b="1" baseline="0" dirty="0" smtClean="0">
              <a:latin typeface="Arial Rounded MT Bold"/>
              <a:cs typeface="Arial Rounded MT Bold"/>
            </a:endParaRPr>
          </a:p>
          <a:p>
            <a:endParaRPr lang="en-US" sz="1200" b="1" baseline="0" dirty="0" smtClean="0">
              <a:latin typeface="Arial Rounded MT Bold"/>
              <a:cs typeface="Arial Rounded MT Bold"/>
            </a:endParaRPr>
          </a:p>
          <a:p>
            <a:r>
              <a:rPr lang="en-US" sz="1200" b="1" baseline="0" dirty="0" smtClean="0">
                <a:latin typeface="Arial Rounded MT Bold"/>
                <a:cs typeface="Arial Rounded MT Bold"/>
              </a:rPr>
              <a:t>The gyro, the housing and the entire instrument were made from the purest  fused quartz available. This eliminated any issues with differential contraction or expansion of dissimilar materials.   </a:t>
            </a:r>
            <a:endParaRPr lang="en-US" sz="1200" b="1" baseline="0" dirty="0" smtClean="0">
              <a:latin typeface="Arial Rounded MT Bold"/>
              <a:cs typeface="Arial Rounded MT Bold"/>
            </a:endParaRPr>
          </a:p>
          <a:p>
            <a:endParaRPr lang="en-US" sz="1200" b="1" baseline="0" dirty="0" smtClean="0">
              <a:latin typeface="Arial Rounded MT Bold"/>
              <a:cs typeface="Arial Rounded MT Bold"/>
            </a:endParaRPr>
          </a:p>
          <a:p>
            <a:endParaRPr lang="en-US" sz="1200" b="1" baseline="0" dirty="0" smtClean="0">
              <a:latin typeface="Arial Rounded MT Bold"/>
              <a:cs typeface="Arial Rounded MT Bold"/>
            </a:endParaRPr>
          </a:p>
          <a:p>
            <a:r>
              <a:rPr lang="en-US" sz="1200" b="1" baseline="0" dirty="0" smtClean="0">
                <a:latin typeface="Arial Rounded MT Bold"/>
                <a:cs typeface="Arial Rounded MT Bold"/>
              </a:rPr>
              <a:t>The </a:t>
            </a:r>
            <a:r>
              <a:rPr lang="en-US" sz="1200" b="1" baseline="0" dirty="0" smtClean="0">
                <a:latin typeface="Arial Rounded MT Bold"/>
                <a:cs typeface="Arial Rounded MT Bold"/>
              </a:rPr>
              <a:t>sphere or rotor (as we called it), was machined over a sequence of steps to have a </a:t>
            </a:r>
            <a:r>
              <a:rPr lang="en-US" sz="1200" b="1" baseline="0" dirty="0" err="1" smtClean="0">
                <a:latin typeface="Arial Rounded MT Bold"/>
                <a:cs typeface="Arial Rounded MT Bold"/>
              </a:rPr>
              <a:t>sphericity</a:t>
            </a:r>
            <a:r>
              <a:rPr lang="en-US" sz="1200" b="1" baseline="0" dirty="0" smtClean="0">
                <a:latin typeface="Arial Rounded MT Bold"/>
                <a:cs typeface="Arial Rounded MT Bold"/>
              </a:rPr>
              <a:t> that pushed the boundaries of metrology.  If you can imagine ….</a:t>
            </a:r>
          </a:p>
          <a:p>
            <a:endParaRPr lang="en-US" sz="1200" b="1" baseline="0" dirty="0" smtClean="0">
              <a:latin typeface="Arial Rounded MT Bold"/>
              <a:cs typeface="Arial Rounded MT Bold"/>
            </a:endParaRPr>
          </a:p>
          <a:p>
            <a:endParaRPr lang="en-US" sz="1200" b="1" baseline="0" dirty="0" smtClean="0">
              <a:latin typeface="Arial Rounded MT Bold"/>
              <a:cs typeface="Arial Rounded MT Bold"/>
            </a:endParaRPr>
          </a:p>
          <a:p>
            <a:r>
              <a:rPr lang="en-US" sz="1200" b="1" baseline="0" dirty="0" smtClean="0">
                <a:latin typeface="Arial Rounded MT Bold"/>
                <a:cs typeface="Arial Rounded MT Bold"/>
              </a:rPr>
              <a:t>We used photolithography techniques to lay down a niobium coating which was both magnetic and superconducting at cryogenic temperatures. </a:t>
            </a:r>
          </a:p>
          <a:p>
            <a:endParaRPr lang="en-US" sz="1200" b="1" baseline="0" dirty="0" smtClean="0">
              <a:latin typeface="Arial Rounded MT Bold"/>
              <a:cs typeface="Arial Rounded MT Bold"/>
            </a:endParaRPr>
          </a:p>
          <a:p>
            <a:endParaRPr lang="en-US" sz="1200" b="1" baseline="0" dirty="0" smtClean="0">
              <a:latin typeface="Arial Rounded MT Bold"/>
              <a:cs typeface="Arial Rounded MT Bold"/>
            </a:endParaRPr>
          </a:p>
          <a:p>
            <a:r>
              <a:rPr lang="en-US" sz="1200" b="1" baseline="0" dirty="0" smtClean="0">
                <a:latin typeface="Arial Rounded MT Bold"/>
                <a:cs typeface="Arial Rounded MT Bold"/>
              </a:rPr>
              <a:t>When you spun the rotor, the magnetic and superconducting properties of the niobium coating created something called a ‘London Moment’ magnetic field that exactly aligned with the spin up axis. This allowed us to remotely read-out what the rotor was doing without disturbing it.   </a:t>
            </a:r>
          </a:p>
          <a:p>
            <a:endParaRPr lang="en-US" sz="1200" b="1" baseline="0" dirty="0" smtClean="0">
              <a:latin typeface="Arial Rounded MT Bold"/>
              <a:cs typeface="Arial Rounded MT Bold"/>
            </a:endParaRPr>
          </a:p>
          <a:p>
            <a:endParaRPr lang="en-US" sz="1200" b="1" baseline="0" dirty="0" smtClean="0">
              <a:latin typeface="Arial Rounded MT Bold"/>
              <a:cs typeface="Arial Rounded MT Bold"/>
            </a:endParaRPr>
          </a:p>
          <a:p>
            <a:r>
              <a:rPr lang="en-US" sz="1200" b="1" baseline="0" dirty="0" smtClean="0">
                <a:latin typeface="Arial Rounded MT Bold"/>
                <a:cs typeface="Arial Rounded MT Bold"/>
              </a:rPr>
              <a:t>You can see on this chart that the two </a:t>
            </a:r>
            <a:r>
              <a:rPr lang="en-US" sz="1200" b="1" baseline="0" dirty="0" err="1" smtClean="0">
                <a:latin typeface="Arial Rounded MT Bold"/>
                <a:cs typeface="Arial Rounded MT Bold"/>
              </a:rPr>
              <a:t>realivistic</a:t>
            </a:r>
            <a:r>
              <a:rPr lang="en-US" sz="1200" b="1" baseline="0" dirty="0" smtClean="0">
                <a:latin typeface="Arial Rounded MT Bold"/>
                <a:cs typeface="Arial Rounded MT Bold"/>
              </a:rPr>
              <a:t> effects we were trying to measure were several orders of magnitude more precise than the best ESG’s or Laser Gyros on earth.</a:t>
            </a:r>
            <a:endParaRPr lang="en-US" sz="1200" b="1" dirty="0">
              <a:latin typeface="Arial Rounded MT Bold"/>
              <a:cs typeface="Arial Rounded MT Bol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9506C-845B-F342-B672-DF2E50EDBD8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304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B5A1F-1776-F741-8111-76D223F9E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B5A1F-1776-F741-8111-76D223F9E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B5A1F-1776-F741-8111-76D223F9E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bg bwMode="auto"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654175"/>
            <a:ext cx="8369314" cy="1470025"/>
          </a:xfrm>
        </p:spPr>
        <p:txBody>
          <a:bodyPr/>
          <a:lstStyle>
            <a:lvl1pPr>
              <a:defRPr>
                <a:latin typeface="Arial Rounded MT Bold"/>
                <a:cs typeface="Arial Rounded MT Bold"/>
              </a:defRPr>
            </a:lvl1pPr>
          </a:lstStyle>
          <a:p>
            <a:r>
              <a:rPr lang="en-US" altLang="zh-CN" dirty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zh-CN" smtClean="0"/>
              <a:t>‹#›</a:t>
            </a:r>
            <a:endParaRPr lang="en-US" altLang="zh-CN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381750"/>
            <a:ext cx="2133600" cy="476250"/>
          </a:xfrm>
        </p:spPr>
        <p:txBody>
          <a:bodyPr/>
          <a:lstStyle>
            <a:lvl1pPr>
              <a:defRPr sz="1100" b="0" i="1">
                <a:solidFill>
                  <a:schemeClr val="bg1"/>
                </a:solidFill>
                <a:latin typeface="Arial Rounded MT Bold"/>
              </a:defRPr>
            </a:lvl1pPr>
          </a:lstStyle>
          <a:p>
            <a:fld id="{AD5D661A-1245-4346-9F2F-8FC841435D7B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Rounded MT Bold"/>
                <a:cs typeface="Arial Rounded MT 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 Rounded MT Bold"/>
                <a:cs typeface="Arial Rounded MT Bold"/>
              </a:defRPr>
            </a:lvl1pPr>
            <a:lvl2pPr>
              <a:defRPr>
                <a:latin typeface="Arial Rounded MT Bold"/>
                <a:cs typeface="Arial Rounded MT Bold"/>
              </a:defRPr>
            </a:lvl2pPr>
            <a:lvl3pPr>
              <a:defRPr>
                <a:latin typeface="Arial Rounded MT Bold"/>
                <a:cs typeface="Arial Rounded MT Bold"/>
              </a:defRPr>
            </a:lvl3pPr>
            <a:lvl4pPr>
              <a:defRPr>
                <a:latin typeface="Arial Rounded MT Bold"/>
                <a:cs typeface="Arial Rounded MT Bold"/>
              </a:defRPr>
            </a:lvl4pPr>
            <a:lvl5pPr>
              <a:defRPr>
                <a:latin typeface="Arial Rounded MT Bold"/>
                <a:cs typeface="Arial Rounded MT Bold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B5A1F-1776-F741-8111-76D223F9E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B5A1F-1776-F741-8111-76D223F9E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B5A1F-1776-F741-8111-76D223F9E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B5A1F-1776-F741-8111-76D223F9E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B5A1F-1776-F741-8111-76D223F9E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B5A1F-1776-F741-8111-76D223F9E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B5A1F-1776-F741-8111-76D223F9E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B5A1F-1776-F741-8111-76D223F9E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4423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‹#›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B5A1F-1776-F741-8111-76D223F9E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emf"/><Relationship Id="rId5" Type="http://schemas.openxmlformats.org/officeDocument/2006/relationships/image" Target="../media/image32.em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jpeg"/><Relationship Id="rId5" Type="http://schemas.openxmlformats.org/officeDocument/2006/relationships/image" Target="../media/image36.jpe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image" Target="../media/image39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jpeg"/><Relationship Id="rId5" Type="http://schemas.openxmlformats.org/officeDocument/2006/relationships/image" Target="../media/image42.jpeg"/><Relationship Id="rId6" Type="http://schemas.openxmlformats.org/officeDocument/2006/relationships/image" Target="../media/image4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notesSlide" Target="../notesSlides/notesSlide20.xml"/><Relationship Id="rId5" Type="http://schemas.openxmlformats.org/officeDocument/2006/relationships/image" Target="../media/image44.png"/><Relationship Id="rId1" Type="http://schemas.microsoft.com/office/2007/relationships/media" Target="file://localhost/Users/tomlangenstein/Desktop/Japan%20&amp;%20China%20Presentation/Tom's%20Japan%20&amp;%20China%20Presentation%20and%20Videos/Daily%20Show-H264.mov" TargetMode="External"/><Relationship Id="rId2" Type="http://schemas.openxmlformats.org/officeDocument/2006/relationships/video" Target="file://localhost/Users/tomlangenstein/Desktop/Japan%20&amp;%20China%20Presentation/Tom's%20Japan%20&amp;%20China%20Presentation%20and%20Videos/Daily%20Show-H264.mov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em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notesSlide" Target="../notesSlides/notesSlide5.xml"/><Relationship Id="rId5" Type="http://schemas.openxmlformats.org/officeDocument/2006/relationships/image" Target="../media/image11.png"/><Relationship Id="rId1" Type="http://schemas.microsoft.com/office/2007/relationships/media" Target="file://localhost/Users/tomlangenstein/Desktop/Japan%20&amp;%20China%20Presentation/Tom's%20Japan%20&amp;%20China%20Presentation%20and%20Videos/GB-Shaw%20Excerpt-H264.mov" TargetMode="External"/><Relationship Id="rId2" Type="http://schemas.openxmlformats.org/officeDocument/2006/relationships/video" Target="file://localhost/Users/tomlangenstein/Desktop/Japan%20&amp;%20China%20Presentation/Tom's%20Japan%20&amp;%20China%20Presentation%20and%20Videos/GB-Shaw%20Excerpt-H264.mov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notesSlide" Target="../notesSlides/notesSlide8.xml"/><Relationship Id="rId5" Type="http://schemas.openxmlformats.org/officeDocument/2006/relationships/image" Target="../media/image17.png"/><Relationship Id="rId1" Type="http://schemas.microsoft.com/office/2007/relationships/media" Target="file://localhost/Users/tomlangenstein/Desktop/Japan%20&amp;%20China%20Presentation/Tom's%20Japan%20&amp;%20China%20Presentation%20and%20Videos/NY-Paris_Angle-H264.mov" TargetMode="External"/><Relationship Id="rId2" Type="http://schemas.openxmlformats.org/officeDocument/2006/relationships/video" Target="file://localhost/Users/tomlangenstein/Desktop/Japan%20&amp;%20China%20Presentation/Tom's%20Japan%20&amp;%20China%20Presentation%20and%20Videos/NY-Paris_Angle-H264.mov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image" Target="../media/image19.jpeg"/><Relationship Id="rId5" Type="http://schemas.openxmlformats.org/officeDocument/2006/relationships/image" Target="../media/image20.png"/><Relationship Id="rId6" Type="http://schemas.openxmlformats.org/officeDocument/2006/relationships/oleObject" Target="../embeddings/Microsoft_Word_97_-_2004_Document1.doc"/><Relationship Id="rId7" Type="http://schemas.openxmlformats.org/officeDocument/2006/relationships/image" Target="../media/image1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Text Box 2"/>
          <p:cNvSpPr txBox="1">
            <a:spLocks noChangeArrowheads="1"/>
          </p:cNvSpPr>
          <p:nvPr/>
        </p:nvSpPr>
        <p:spPr bwMode="auto">
          <a:xfrm>
            <a:off x="381000" y="3741117"/>
            <a:ext cx="8337174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0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Gravity,  Relativity,  GP-B  and  GPS</a:t>
            </a:r>
            <a:r>
              <a:rPr lang="en-US" sz="3000" i="1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/>
            </a:r>
            <a:br>
              <a:rPr lang="en-US" sz="3000" i="1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</a:br>
            <a:r>
              <a:rPr lang="en-US" sz="3000" i="1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--- </a:t>
            </a:r>
            <a:br>
              <a:rPr lang="en-US" sz="3000" i="1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</a:br>
            <a:r>
              <a:rPr lang="en-US" sz="3000" i="1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 “One thing leads to another.”</a:t>
            </a:r>
          </a:p>
          <a:p>
            <a:pPr algn="ctr"/>
            <a:r>
              <a:rPr lang="ja-JP" altLang="en-US" sz="30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ひとつの</a:t>
            </a:r>
            <a:r>
              <a:rPr lang="ja-JP" altLang="en-US" sz="30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発想</a:t>
            </a:r>
            <a:r>
              <a:rPr lang="ja-JP" altLang="en-US" sz="30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からさらなる展開へ</a:t>
            </a:r>
            <a:endParaRPr lang="en-US" altLang="zh-CN" sz="3000" b="1" dirty="0" smtClean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000" i="0" dirty="0" smtClean="0">
                <a:solidFill>
                  <a:schemeClr val="bg1"/>
                </a:solidFill>
                <a:latin typeface="Arial Rounded MT Bold"/>
                <a:ea typeface="Arial Rounded MT Bold"/>
                <a:cs typeface="Arial Rounded MT Bold"/>
              </a:rPr>
              <a:t>---</a:t>
            </a:r>
            <a:endParaRPr lang="en-US" sz="3000" i="0" dirty="0" smtClean="0">
              <a:solidFill>
                <a:schemeClr val="bg1"/>
              </a:solidFill>
              <a:latin typeface="Arial Rounded MT Bold"/>
              <a:cs typeface="Arial Rounded MT Bold"/>
            </a:endParaRPr>
          </a:p>
          <a:p>
            <a:pPr algn="ctr"/>
            <a:r>
              <a:rPr lang="en-US" sz="2400" i="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Tom Langenstein   -</a:t>
            </a:r>
            <a:r>
              <a:rPr lang="en-US" sz="24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   November,</a:t>
            </a:r>
            <a:r>
              <a:rPr lang="en-US" sz="2400" i="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 2015</a:t>
            </a:r>
            <a:endParaRPr lang="en-US" sz="2400" i="0" dirty="0">
              <a:solidFill>
                <a:schemeClr val="bg1"/>
              </a:solidFill>
              <a:latin typeface="Arial Rounded MT Bold"/>
              <a:cs typeface="Arial Rounded MT Bold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14" y="377606"/>
            <a:ext cx="4121772" cy="3072988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389" y="377605"/>
            <a:ext cx="4121773" cy="3072989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5D661A-1245-4346-9F2F-8FC841435D7B}" type="slidenum">
              <a:rPr lang="en-US" altLang="zh-CN" smtClean="0"/>
              <a:pPr/>
              <a:t>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589544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171605"/>
            <a:ext cx="7664424" cy="111547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Gravity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 Probe B – Simple Concept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900" b="1" i="1" dirty="0" smtClean="0">
                <a:solidFill>
                  <a:srgbClr val="CCFFCC"/>
                </a:solidFill>
                <a:latin typeface="Arial Rounded MT Bold"/>
                <a:ea typeface="+mj-ea"/>
                <a:cs typeface="Arial Rounded MT Bold"/>
              </a:rPr>
              <a:t>But lots of complicated facilities &amp; hardware to develop &amp; test</a:t>
            </a:r>
            <a:endParaRPr kumimoji="0" lang="en-US" sz="1900" b="1" i="1" u="none" strike="noStrike" kern="1200" cap="none" spc="0" normalizeH="0" baseline="0" noProof="0" dirty="0" smtClean="0">
              <a:ln>
                <a:noFill/>
              </a:ln>
              <a:solidFill>
                <a:srgbClr val="CCFFCC"/>
              </a:solidFill>
              <a:effectLst/>
              <a:uLnTx/>
              <a:uFillTx/>
              <a:latin typeface="Arial Rounded MT Bold"/>
              <a:ea typeface="+mj-ea"/>
              <a:cs typeface="Arial Rounded MT Bold"/>
            </a:endParaRPr>
          </a:p>
        </p:txBody>
      </p:sp>
      <p:pic>
        <p:nvPicPr>
          <p:cNvPr id="29" name="Picture 28" descr="Page 7 Photo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0" y="1362591"/>
            <a:ext cx="9096376" cy="537527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5D661A-1245-4346-9F2F-8FC841435D7B}" type="slidenum">
              <a:rPr lang="en-US" altLang="zh-CN" smtClean="0"/>
              <a:pPr/>
              <a:t>10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265996"/>
            <a:ext cx="7664424" cy="111547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Gravity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 Probe B – GPS System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baseline="0" dirty="0" smtClean="0">
                <a:solidFill>
                  <a:srgbClr val="CCFFCC"/>
                </a:solidFill>
                <a:latin typeface="Arial Rounded MT Bold"/>
                <a:ea typeface="+mj-ea"/>
                <a:cs typeface="Arial Rounded MT Bold"/>
              </a:rPr>
              <a:t>Some difficult</a:t>
            </a:r>
            <a:r>
              <a:rPr lang="en-US" sz="2400" b="1" i="1" dirty="0" smtClean="0">
                <a:solidFill>
                  <a:srgbClr val="CCFFCC"/>
                </a:solidFill>
                <a:latin typeface="Arial Rounded MT Bold"/>
                <a:ea typeface="+mj-ea"/>
                <a:cs typeface="Arial Rounded MT Bold"/>
              </a:rPr>
              <a:t> orbit requirements</a:t>
            </a:r>
            <a:endParaRPr kumimoji="0" 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CCFFCC"/>
              </a:solidFill>
              <a:effectLst/>
              <a:uLnTx/>
              <a:uFillTx/>
              <a:latin typeface="Arial Rounded MT Bold"/>
              <a:ea typeface="+mj-ea"/>
              <a:cs typeface="Arial Rounded MT Bold"/>
            </a:endParaRPr>
          </a:p>
        </p:txBody>
      </p:sp>
      <p:pic>
        <p:nvPicPr>
          <p:cNvPr id="25" name="Picture 24" descr="parkinson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0537" y="2289239"/>
            <a:ext cx="2471970" cy="185397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6" name="Rectangle 11"/>
          <p:cNvSpPr>
            <a:spLocks noChangeArrowheads="1"/>
          </p:cNvSpPr>
          <p:nvPr/>
        </p:nvSpPr>
        <p:spPr bwMode="auto">
          <a:xfrm>
            <a:off x="5160537" y="4143217"/>
            <a:ext cx="2471970" cy="312260"/>
          </a:xfrm>
          <a:prstGeom prst="rect">
            <a:avLst/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solidFill>
                  <a:schemeClr val="bg2"/>
                </a:solidFill>
                <a:latin typeface="Arial Rounded MT Bold"/>
                <a:cs typeface="Arial Rounded MT Bold"/>
              </a:rPr>
              <a:t>Brad Parkinson</a:t>
            </a:r>
            <a:endParaRPr lang="en-US" dirty="0">
              <a:solidFill>
                <a:schemeClr val="bg2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27" name="Rectangle 11"/>
          <p:cNvSpPr>
            <a:spLocks noChangeArrowheads="1"/>
          </p:cNvSpPr>
          <p:nvPr/>
        </p:nvSpPr>
        <p:spPr bwMode="auto">
          <a:xfrm>
            <a:off x="3367248" y="1579242"/>
            <a:ext cx="2279791" cy="539814"/>
          </a:xfrm>
          <a:prstGeom prst="rect">
            <a:avLst/>
          </a:prstGeom>
          <a:solidFill>
            <a:srgbClr val="00009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/>
            <a:r>
              <a:rPr lang="en-US" sz="2400" dirty="0" smtClean="0">
                <a:solidFill>
                  <a:schemeClr val="bg2"/>
                </a:solidFill>
                <a:latin typeface="Arial Rounded MT Bold"/>
                <a:cs typeface="Arial Rounded MT Bold"/>
              </a:rPr>
              <a:t>Late 1980’s</a:t>
            </a:r>
            <a:endParaRPr lang="en-US" sz="2400" dirty="0">
              <a:solidFill>
                <a:schemeClr val="bg2"/>
              </a:solidFill>
              <a:latin typeface="Arial Rounded MT Bold"/>
              <a:cs typeface="Arial Rounded MT Bold"/>
            </a:endParaRPr>
          </a:p>
        </p:txBody>
      </p:sp>
      <p:graphicFrame>
        <p:nvGraphicFramePr>
          <p:cNvPr id="11" name="Group 37"/>
          <p:cNvGraphicFramePr>
            <a:graphicFrameLocks noGrp="1"/>
          </p:cNvGraphicFramePr>
          <p:nvPr/>
        </p:nvGraphicFramePr>
        <p:xfrm>
          <a:off x="2686082" y="4599641"/>
          <a:ext cx="5537200" cy="1826262"/>
        </p:xfrm>
        <a:graphic>
          <a:graphicData uri="http://schemas.openxmlformats.org/drawingml/2006/table">
            <a:tbl>
              <a:tblPr/>
              <a:tblGrid>
                <a:gridCol w="1803400"/>
                <a:gridCol w="1371600"/>
                <a:gridCol w="2362200"/>
              </a:tblGrid>
              <a:tr h="5603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Monotype Sorts" pitchFamily="-107" charset="2"/>
                        <a:buNone/>
                        <a:tabLst/>
                      </a:pPr>
                      <a:r>
                        <a:rPr kumimoji="1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Rounded MT Bold"/>
                          <a:cs typeface="Arial Rounded MT Bold"/>
                        </a:rPr>
                        <a:t>0000</a:t>
                      </a:r>
                      <a:endParaRPr kumimoji="1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Rounded MT Bold"/>
                        <a:cs typeface="Arial Rounded MT Bold"/>
                      </a:endParaRPr>
                    </a:p>
                  </a:txBody>
                  <a:tcPr marL="92075" marR="92075" marT="46038" marB="46038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Monotype Sorts" pitchFamily="-107" charset="2"/>
                        <a:buNone/>
                        <a:tabLst/>
                      </a:pPr>
                      <a:r>
                        <a:rPr kumimoji="1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Rounded MT Bold"/>
                          <a:cs typeface="Arial Rounded MT Bold"/>
                        </a:rPr>
                        <a:t>Position Accuracy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Monotype Sorts" pitchFamily="-107" charset="2"/>
                        <a:buNone/>
                        <a:tabLst/>
                      </a:pPr>
                      <a:r>
                        <a:rPr kumimoji="1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Rounded MT Bold"/>
                          <a:cs typeface="Arial Rounded MT Bold"/>
                        </a:rPr>
                        <a:t>Velocity Accuracy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Monotype Sorts" pitchFamily="-107" charset="2"/>
                        <a:buNone/>
                        <a:tabLst/>
                      </a:pPr>
                      <a:r>
                        <a:rPr kumimoji="1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Rounded MT Bold"/>
                          <a:cs typeface="Arial Rounded MT Bold"/>
                        </a:rPr>
                        <a:t>Requirement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Monotype Sorts" pitchFamily="-107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Rounded MT Bold"/>
                          <a:cs typeface="Arial Rounded MT Bold"/>
                        </a:rPr>
                        <a:t>25 </a:t>
                      </a: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Rounded MT Bold"/>
                          <a:cs typeface="Arial Rounded MT Bold"/>
                        </a:rPr>
                        <a:t>m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Rounded MT Bold"/>
                          <a:cs typeface="Arial Rounded MT Bold"/>
                        </a:rPr>
                        <a:t> RMS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Monotype Sorts" pitchFamily="-107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Rounded MT Bold"/>
                          <a:cs typeface="Arial Rounded MT Bold"/>
                        </a:rPr>
                        <a:t>7.5 cm/sec RMS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Monotype Sorts" pitchFamily="-107" charset="2"/>
                        <a:buNone/>
                        <a:tabLst/>
                      </a:pPr>
                      <a:r>
                        <a:rPr kumimoji="1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Rounded MT Bold"/>
                          <a:cs typeface="Arial Rounded MT Bold"/>
                        </a:rPr>
                        <a:t>Actual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Monotype Sorts" pitchFamily="-107" charset="2"/>
                        <a:buNone/>
                        <a:tabLst/>
                      </a:pPr>
                      <a:r>
                        <a:rPr kumimoji="1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Rounded MT Bold"/>
                          <a:cs typeface="Arial Rounded MT Bold"/>
                        </a:rPr>
                        <a:t>2.5 </a:t>
                      </a:r>
                      <a:r>
                        <a:rPr kumimoji="1" lang="en-US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Rounded MT Bold"/>
                          <a:cs typeface="Arial Rounded MT Bold"/>
                        </a:rPr>
                        <a:t>m</a:t>
                      </a:r>
                      <a:r>
                        <a:rPr kumimoji="1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Rounded MT Bold"/>
                          <a:cs typeface="Arial Rounded MT Bold"/>
                        </a:rPr>
                        <a:t> RMS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Monotype Sorts" pitchFamily="-107" charset="2"/>
                        <a:buNone/>
                        <a:tabLst/>
                      </a:pPr>
                      <a:r>
                        <a:rPr kumimoji="1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Rounded MT Bold"/>
                          <a:cs typeface="Arial Rounded MT Bold"/>
                        </a:rPr>
                        <a:t>2.2 mm/sec RMS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12" name="Picture 13" descr="C:\WINDOWS\Desktop\gps photos\P6300002-croppe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4933" y="2289239"/>
            <a:ext cx="3304823" cy="2751824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814932" y="4728803"/>
            <a:ext cx="3304823" cy="312260"/>
          </a:xfrm>
          <a:prstGeom prst="rect">
            <a:avLst/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/>
            <a:r>
              <a:rPr lang="en-US" sz="1500" dirty="0" smtClean="0">
                <a:solidFill>
                  <a:schemeClr val="bg2"/>
                </a:solidFill>
                <a:latin typeface="Arial Rounded MT Bold"/>
                <a:cs typeface="Arial Rounded MT Bold"/>
              </a:rPr>
              <a:t>Trimble GPS Receiver &amp; Antennas</a:t>
            </a:r>
            <a:endParaRPr lang="en-US" sz="1500" dirty="0">
              <a:solidFill>
                <a:schemeClr val="bg2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5D661A-1245-4346-9F2F-8FC841435D7B}" type="slidenum">
              <a:rPr lang="en-US" altLang="zh-CN" smtClean="0"/>
              <a:pPr/>
              <a:t>11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185461"/>
            <a:ext cx="7664424" cy="111547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Gravity Probe B - GPS Solution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baseline="0" dirty="0" smtClean="0">
                <a:solidFill>
                  <a:srgbClr val="CCFFCC"/>
                </a:solidFill>
                <a:latin typeface="Arial Rounded MT Bold"/>
                <a:ea typeface="+mj-ea"/>
                <a:cs typeface="Arial Rounded MT Bold"/>
              </a:rPr>
              <a:t>Leads to other GPS-related research</a:t>
            </a:r>
            <a:endParaRPr kumimoji="0" 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CCFFCC"/>
              </a:solidFill>
              <a:effectLst/>
              <a:uLnTx/>
              <a:uFillTx/>
              <a:latin typeface="Arial Rounded MT Bold"/>
              <a:ea typeface="+mj-ea"/>
              <a:cs typeface="Arial Rounded MT Bold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198" y="1449660"/>
            <a:ext cx="6346273" cy="4676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Early 19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Rounded MT Bold"/>
                <a:ea typeface="+mn-ea"/>
                <a:cs typeface="Arial Rounded MT Bold"/>
              </a:rPr>
              <a:t>90’s – very fertile period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Rounded MT Bold"/>
                <a:ea typeface="+mn-ea"/>
                <a:cs typeface="Arial Rounded MT Bold"/>
              </a:rPr>
              <a:t>“One thing leads to another …”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Rounded MT Bold"/>
                <a:ea typeface="+mn-ea"/>
                <a:cs typeface="Arial Rounded MT Bold"/>
              </a:rPr>
              <a:t>Students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Rounded MT Bold"/>
                <a:ea typeface="+mn-ea"/>
                <a:cs typeface="Arial Rounded MT Bold"/>
              </a:rPr>
              <a:t> began flight tests with GPS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Rounded MT Bold"/>
              <a:ea typeface="+mn-ea"/>
              <a:cs typeface="Arial Rounded MT Bold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Rounded MT Bold"/>
              <a:ea typeface="+mn-ea"/>
              <a:cs typeface="Arial Rounded MT Bold"/>
            </a:endParaRPr>
          </a:p>
        </p:txBody>
      </p:sp>
      <p:pic>
        <p:nvPicPr>
          <p:cNvPr id="16" name="Picture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797767"/>
            <a:ext cx="7816824" cy="3890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5D661A-1245-4346-9F2F-8FC841435D7B}" type="slidenum">
              <a:rPr lang="en-US" altLang="zh-CN" smtClean="0"/>
              <a:pPr/>
              <a:t>12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176994"/>
            <a:ext cx="7664424" cy="111547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GPS Solution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baseline="0" dirty="0" smtClean="0">
                <a:solidFill>
                  <a:srgbClr val="CCFFCC"/>
                </a:solidFill>
                <a:latin typeface="Arial Rounded MT Bold"/>
                <a:ea typeface="+mj-ea"/>
                <a:cs typeface="Arial Rounded MT Bold"/>
              </a:rPr>
              <a:t>Leads to other GPS-related Spin-offs</a:t>
            </a:r>
            <a:endParaRPr kumimoji="0" 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CCFFCC"/>
              </a:solidFill>
              <a:effectLst/>
              <a:uLnTx/>
              <a:uFillTx/>
              <a:latin typeface="Arial Rounded MT Bold"/>
              <a:ea typeface="+mj-ea"/>
              <a:cs typeface="Arial Rounded MT Bold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924710" y="1449660"/>
            <a:ext cx="6046838" cy="4676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Rounded MT Bold"/>
                <a:ea typeface="+mn-ea"/>
                <a:cs typeface="Arial Rounded MT Bold"/>
              </a:rPr>
              <a:t>1</a:t>
            </a:r>
            <a:r>
              <a:rPr kumimoji="0" lang="en-US" sz="2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Rounded MT Bold"/>
                <a:ea typeface="+mn-ea"/>
                <a:cs typeface="Arial Rounded MT Bold"/>
              </a:rPr>
              <a:t>st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Rounded MT Bold"/>
                <a:ea typeface="+mn-ea"/>
                <a:cs typeface="Arial Rounded MT Bold"/>
              </a:rPr>
              <a:t> Spin off: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110 Blind Landing Tests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Local Area Augmentation System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       (LAAS) </a:t>
            </a:r>
            <a:r>
              <a:rPr lang="en-US" sz="14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&gt;&gt;&gt; </a:t>
            </a:r>
            <a:r>
              <a:rPr lang="en-US" sz="20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GBAS 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FAA adopts satellite navigation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600" dirty="0" smtClean="0">
              <a:solidFill>
                <a:schemeClr val="bg1"/>
              </a:solidFill>
              <a:latin typeface="Arial Rounded MT Bold"/>
              <a:cs typeface="Arial Rounded MT Bold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Rounded MT Bold"/>
              <a:ea typeface="+mn-ea"/>
              <a:cs typeface="Arial Rounded MT Bold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lang="en-US" sz="2600" dirty="0" smtClean="0">
              <a:solidFill>
                <a:schemeClr val="bg1"/>
              </a:solidFill>
              <a:latin typeface="Arial Rounded MT Bold"/>
              <a:cs typeface="Arial Rounded MT Bold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Rounded MT Bold"/>
              <a:ea typeface="+mn-ea"/>
              <a:cs typeface="Arial Rounded MT Bold"/>
            </a:endParaRPr>
          </a:p>
        </p:txBody>
      </p:sp>
      <p:pic>
        <p:nvPicPr>
          <p:cNvPr id="16" name="Picture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484769"/>
            <a:ext cx="7704667" cy="320389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73" y="1578958"/>
            <a:ext cx="3802037" cy="2159821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18" name="AutoShape 5"/>
          <p:cNvSpPr>
            <a:spLocks noChangeArrowheads="1"/>
          </p:cNvSpPr>
          <p:nvPr/>
        </p:nvSpPr>
        <p:spPr bwMode="auto">
          <a:xfrm>
            <a:off x="6206066" y="5477933"/>
            <a:ext cx="1083731" cy="783697"/>
          </a:xfrm>
          <a:prstGeom prst="wedgeRectCallout">
            <a:avLst>
              <a:gd name="adj1" fmla="val 13958"/>
              <a:gd name="adj2" fmla="val -103185"/>
            </a:avLst>
          </a:prstGeom>
          <a:gradFill rotWithShape="1">
            <a:gsLst>
              <a:gs pos="0">
                <a:srgbClr val="FFFFFF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82550" tIns="41275" rIns="82550" bIns="41275">
            <a:prstTxWarp prst="textNoShape">
              <a:avLst/>
            </a:prstTxWarp>
          </a:bodyPr>
          <a:lstStyle/>
          <a:p>
            <a:pPr algn="ctr" defTabSz="739775"/>
            <a:r>
              <a:rPr lang="en-US" sz="1200" b="1" dirty="0">
                <a:latin typeface="Arial" pitchFamily="-107" charset="0"/>
              </a:rPr>
              <a:t>Typical Accuracy-</a:t>
            </a:r>
            <a:br>
              <a:rPr lang="en-US" sz="1200" b="1" dirty="0">
                <a:latin typeface="Arial" pitchFamily="-107" charset="0"/>
              </a:rPr>
            </a:br>
            <a:r>
              <a:rPr lang="en-US" sz="1200" b="1" i="1" dirty="0">
                <a:latin typeface="Arial" pitchFamily="-107" charset="0"/>
              </a:rPr>
              <a:t>Four Inches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5D661A-1245-4346-9F2F-8FC841435D7B}" type="slidenum">
              <a:rPr lang="en-US" altLang="zh-CN" smtClean="0"/>
              <a:pPr/>
              <a:t>13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176994"/>
            <a:ext cx="7664424" cy="111547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GPS Solution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baseline="0" dirty="0" smtClean="0">
                <a:solidFill>
                  <a:srgbClr val="CCFFCC"/>
                </a:solidFill>
                <a:latin typeface="Arial Rounded MT Bold"/>
                <a:ea typeface="+mj-ea"/>
                <a:cs typeface="Arial Rounded MT Bold"/>
              </a:rPr>
              <a:t>Leads to other GPS-related Spin-offs</a:t>
            </a:r>
            <a:endParaRPr kumimoji="0" 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CCFFCC"/>
              </a:solidFill>
              <a:effectLst/>
              <a:uLnTx/>
              <a:uFillTx/>
              <a:latin typeface="Arial Rounded MT Bold"/>
              <a:ea typeface="+mj-ea"/>
              <a:cs typeface="Arial Rounded MT Bold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199" y="1307608"/>
            <a:ext cx="7969225" cy="4676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6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2</a:t>
            </a:r>
            <a:r>
              <a:rPr lang="en-US" sz="2600" baseline="300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nd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Rounded MT Bold"/>
                <a:ea typeface="+mn-ea"/>
                <a:cs typeface="Arial Rounded MT Bold"/>
              </a:rPr>
              <a:t> Spin off: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GPS positioning errors need monitoring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Includes: clocks, ionosphere, troposphere, multipath, etc.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Wide Area Augmentation System (WAAS) </a:t>
            </a:r>
            <a:r>
              <a:rPr lang="en-US" sz="14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&gt;&gt;&gt; </a:t>
            </a:r>
            <a:r>
              <a:rPr lang="en-US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SBAS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Operational 2003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Rounded MT Bold"/>
              <a:ea typeface="+mn-ea"/>
              <a:cs typeface="Arial Rounded MT Bold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lang="en-US" sz="2600" dirty="0" smtClean="0">
              <a:solidFill>
                <a:schemeClr val="bg1"/>
              </a:solidFill>
              <a:latin typeface="Arial Rounded MT Bold"/>
              <a:cs typeface="Arial Rounded MT Bold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Rounded MT Bold"/>
              <a:ea typeface="+mn-ea"/>
              <a:cs typeface="Arial Rounded MT Bold"/>
            </a:endParaRPr>
          </a:p>
        </p:txBody>
      </p:sp>
      <p:pic>
        <p:nvPicPr>
          <p:cNvPr id="10" name="Picture 4" descr="Waas4"/>
          <p:cNvPicPr>
            <a:picLocks noChangeAspect="1" noChangeArrowheads="1"/>
          </p:cNvPicPr>
          <p:nvPr/>
        </p:nvPicPr>
        <p:blipFill>
          <a:blip r:embed="rId3"/>
          <a:srcRect l="2380" t="4314" r="6285" b="4314"/>
          <a:stretch>
            <a:fillRect/>
          </a:stretch>
        </p:blipFill>
        <p:spPr bwMode="auto">
          <a:xfrm>
            <a:off x="782558" y="3120627"/>
            <a:ext cx="7322911" cy="3555131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5D661A-1245-4346-9F2F-8FC841435D7B}" type="slidenum">
              <a:rPr lang="en-US" altLang="zh-CN" smtClean="0"/>
              <a:pPr/>
              <a:t>14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176994"/>
            <a:ext cx="7664424" cy="111547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GPS Solution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baseline="0" dirty="0" smtClean="0">
                <a:solidFill>
                  <a:srgbClr val="CCFFCC"/>
                </a:solidFill>
                <a:latin typeface="Arial Rounded MT Bold"/>
                <a:ea typeface="+mj-ea"/>
                <a:cs typeface="Arial Rounded MT Bold"/>
              </a:rPr>
              <a:t>Leads to other GPS-related Spin-offs</a:t>
            </a:r>
            <a:endParaRPr kumimoji="0" 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CCFFCC"/>
              </a:solidFill>
              <a:effectLst/>
              <a:uLnTx/>
              <a:uFillTx/>
              <a:latin typeface="Arial Rounded MT Bold"/>
              <a:ea typeface="+mj-ea"/>
              <a:cs typeface="Arial Rounded MT Bold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199" y="1449660"/>
            <a:ext cx="8427397" cy="1919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6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3</a:t>
            </a:r>
            <a:r>
              <a:rPr lang="en-US" sz="2600" baseline="300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rd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Rounded MT Bold"/>
                <a:ea typeface="+mn-ea"/>
                <a:cs typeface="Arial Rounded MT Bold"/>
              </a:rPr>
              <a:t> Spin off: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John Deere loans Stanford tractor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1</a:t>
            </a:r>
            <a:r>
              <a:rPr lang="en-US" sz="2200" baseline="300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st</a:t>
            </a:r>
            <a:r>
              <a:rPr lang="en-US" sz="22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 demonstration of Precision Agriculture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Multi-$B Industry and greatly improved crop efficiency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600" dirty="0" smtClean="0">
              <a:solidFill>
                <a:schemeClr val="bg1"/>
              </a:solidFill>
              <a:latin typeface="Arial Rounded MT Bold"/>
              <a:cs typeface="Arial Rounded MT Bold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Rounded MT Bold"/>
              <a:ea typeface="+mn-ea"/>
              <a:cs typeface="Arial Rounded MT Bold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lang="en-US" sz="2600" dirty="0" smtClean="0">
              <a:solidFill>
                <a:schemeClr val="bg1"/>
              </a:solidFill>
              <a:latin typeface="Arial Rounded MT Bold"/>
              <a:cs typeface="Arial Rounded MT Bold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Rounded MT Bold"/>
              <a:ea typeface="+mn-ea"/>
              <a:cs typeface="Arial Rounded MT Bold"/>
            </a:endParaRPr>
          </a:p>
        </p:txBody>
      </p:sp>
      <p:pic>
        <p:nvPicPr>
          <p:cNvPr id="10" name="Picture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7889" y="3369214"/>
            <a:ext cx="3784332" cy="3012536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5D661A-1245-4346-9F2F-8FC841435D7B}" type="slidenum">
              <a:rPr lang="en-US" altLang="zh-CN" smtClean="0"/>
              <a:pPr/>
              <a:t>15</a:t>
            </a:fld>
            <a:endParaRPr lang="en-US" altLang="zh-CN" dirty="0"/>
          </a:p>
        </p:txBody>
      </p:sp>
      <p:pic>
        <p:nvPicPr>
          <p:cNvPr id="7" name="Picture 6" descr="Stanford 'S' in Plowed Fiel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9653" y="3369214"/>
            <a:ext cx="4170730" cy="3012536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176994"/>
            <a:ext cx="7664424" cy="111547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GPS Solution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baseline="0" dirty="0" smtClean="0">
                <a:solidFill>
                  <a:srgbClr val="CCFFCC"/>
                </a:solidFill>
                <a:latin typeface="Arial Rounded MT Bold"/>
                <a:ea typeface="+mj-ea"/>
                <a:cs typeface="Arial Rounded MT Bold"/>
              </a:rPr>
              <a:t>Leads to other GPS-related Spin-offs</a:t>
            </a:r>
            <a:endParaRPr kumimoji="0" 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CCFFCC"/>
              </a:solidFill>
              <a:effectLst/>
              <a:uLnTx/>
              <a:uFillTx/>
              <a:latin typeface="Arial Rounded MT Bold"/>
              <a:ea typeface="+mj-ea"/>
              <a:cs typeface="Arial Rounded MT Bold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78613" y="992116"/>
            <a:ext cx="8705983" cy="20239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Rounded MT Bold"/>
              <a:ea typeface="+mn-ea"/>
              <a:cs typeface="Arial Rounded MT Bold"/>
            </a:endParaRP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Lots of GPS-related research over the years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~ 75 advanced degrees awarded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200" dirty="0">
                <a:solidFill>
                  <a:schemeClr val="bg1"/>
                </a:solidFill>
                <a:latin typeface="Arial Rounded MT Bold"/>
                <a:cs typeface="Arial Rounded MT Bold"/>
              </a:rPr>
              <a:t>Stanford Center for Position, Navigation and Time </a:t>
            </a:r>
            <a:r>
              <a:rPr lang="en-US" sz="22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– </a:t>
            </a:r>
            <a:r>
              <a:rPr lang="en-US" sz="22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2006 </a:t>
            </a:r>
            <a:endParaRPr lang="en-US" sz="2200" dirty="0" smtClean="0">
              <a:solidFill>
                <a:schemeClr val="bg1"/>
              </a:solidFill>
              <a:latin typeface="Arial Rounded MT Bold"/>
              <a:cs typeface="Arial Rounded MT Bold"/>
            </a:endParaRPr>
          </a:p>
          <a:p>
            <a:pPr marL="800100" lvl="1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2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Grant </a:t>
            </a:r>
            <a:r>
              <a:rPr lang="en-US" sz="22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to build a GPS device to track sharks in the Indian Ocean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600" dirty="0" smtClean="0">
              <a:solidFill>
                <a:schemeClr val="bg1"/>
              </a:solidFill>
              <a:latin typeface="Arial Rounded MT Bold"/>
              <a:cs typeface="Arial Rounded MT Bold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Rounded MT Bold"/>
              <a:ea typeface="+mn-ea"/>
              <a:cs typeface="Arial Rounded MT Bold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lang="en-US" sz="2600" dirty="0" smtClean="0">
              <a:solidFill>
                <a:schemeClr val="bg1"/>
              </a:solidFill>
              <a:latin typeface="Arial Rounded MT Bold"/>
              <a:cs typeface="Arial Rounded MT Bold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Rounded MT Bold"/>
              <a:ea typeface="+mn-ea"/>
              <a:cs typeface="Arial Rounded MT Bold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5D661A-1245-4346-9F2F-8FC841435D7B}" type="slidenum">
              <a:rPr lang="en-US" altLang="zh-CN" smtClean="0"/>
              <a:pPr/>
              <a:t>16</a:t>
            </a:fld>
            <a:endParaRPr lang="en-US" altLang="zh-C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8118" y="2996191"/>
            <a:ext cx="5858041" cy="3604948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694" y="3201980"/>
            <a:ext cx="2152736" cy="1438511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694" y="4861551"/>
            <a:ext cx="2152736" cy="1693163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760312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176994"/>
            <a:ext cx="7664424" cy="111547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GPS Solution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baseline="0" dirty="0" smtClean="0">
                <a:solidFill>
                  <a:srgbClr val="CCFFCC"/>
                </a:solidFill>
                <a:latin typeface="Arial Rounded MT Bold"/>
                <a:ea typeface="+mj-ea"/>
                <a:cs typeface="Arial Rounded MT Bold"/>
              </a:rPr>
              <a:t>Leads to other GPS-related Spin-offs</a:t>
            </a:r>
            <a:endParaRPr kumimoji="0" 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CCFFCC"/>
              </a:solidFill>
              <a:effectLst/>
              <a:uLnTx/>
              <a:uFillTx/>
              <a:latin typeface="Arial Rounded MT Bold"/>
              <a:ea typeface="+mj-ea"/>
              <a:cs typeface="Arial Rounded MT Bold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5D661A-1245-4346-9F2F-8FC841435D7B}" type="slidenum">
              <a:rPr lang="en-US" altLang="zh-CN" smtClean="0"/>
              <a:pPr/>
              <a:t>17</a:t>
            </a:fld>
            <a:endParaRPr lang="en-US" altLang="zh-C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227" y="1460068"/>
            <a:ext cx="8394816" cy="5258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107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265996"/>
            <a:ext cx="7664424" cy="111547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Gravity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 Probe B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CCFFCC"/>
                </a:solidFill>
                <a:latin typeface="Arial Rounded MT Bold"/>
                <a:ea typeface="+mj-ea"/>
                <a:cs typeface="Arial Rounded MT Bold"/>
              </a:rPr>
              <a:t>Launched in 2004 </a:t>
            </a:r>
            <a:r>
              <a:rPr kumimoji="0" lang="en-US" sz="2800" b="1" i="1" u="none" strike="noStrike" kern="1200" cap="none" spc="0" normalizeH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– 44 years to Fly</a:t>
            </a:r>
            <a:endParaRPr kumimoji="0" lang="en-US" sz="2800" b="1" i="1" u="none" strike="noStrike" kern="1200" cap="none" spc="0" normalizeH="0" baseline="0" noProof="0" dirty="0" smtClean="0">
              <a:ln>
                <a:noFill/>
              </a:ln>
              <a:solidFill>
                <a:srgbClr val="CCFFCC"/>
              </a:solidFill>
              <a:effectLst/>
              <a:uLnTx/>
              <a:uFillTx/>
              <a:latin typeface="Arial Rounded MT Bold"/>
              <a:ea typeface="+mj-ea"/>
              <a:cs typeface="Arial Rounded MT Bold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8682" y="1830097"/>
            <a:ext cx="1987868" cy="249471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1" name="Picture 9" descr="sb4-042404-separation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98683" y="4347135"/>
            <a:ext cx="2073294" cy="155497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18" name="Picture 3" descr="C:\WINDOWS\Desktop\SV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15226" y="1729825"/>
            <a:ext cx="3733800" cy="257968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865" y="3761011"/>
            <a:ext cx="1739558" cy="2906896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5323961" y="1548621"/>
            <a:ext cx="1487018" cy="301855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58094" y="4516254"/>
            <a:ext cx="3752885" cy="2151653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5D661A-1245-4346-9F2F-8FC841435D7B}" type="slidenum">
              <a:rPr lang="en-US" altLang="zh-CN" smtClean="0"/>
              <a:pPr/>
              <a:t>18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5D661A-1245-4346-9F2F-8FC841435D7B}" type="slidenum">
              <a:rPr lang="en-US" altLang="zh-CN" smtClean="0"/>
              <a:pPr/>
              <a:t>19</a:t>
            </a:fld>
            <a:endParaRPr lang="en-US" altLang="zh-CN" dirty="0"/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287868" y="152400"/>
            <a:ext cx="8627532" cy="771525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Rounded MT Bold"/>
                <a:ea typeface="+mj-ea"/>
                <a:cs typeface="Arial Rounded MT Bold"/>
              </a:defRPr>
            </a:lvl1pPr>
          </a:lstStyle>
          <a:p>
            <a:r>
              <a:rPr lang="en-US" sz="3000" b="1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Students &amp; the Development of GP-B</a:t>
            </a:r>
            <a:endParaRPr lang="en-US" sz="3000" b="1" dirty="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16"/>
          <p:cNvSpPr txBox="1">
            <a:spLocks noChangeArrowheads="1"/>
          </p:cNvSpPr>
          <p:nvPr/>
        </p:nvSpPr>
        <p:spPr>
          <a:xfrm>
            <a:off x="287868" y="1150940"/>
            <a:ext cx="8627532" cy="2608260"/>
          </a:xfrm>
          <a:prstGeom prst="rect">
            <a:avLst/>
          </a:prstGeom>
          <a:solidFill>
            <a:srgbClr val="FFFF00"/>
          </a:solidFill>
          <a:ln w="12700">
            <a:solidFill>
              <a:schemeClr val="bg1"/>
            </a:solidFill>
          </a:ln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Courier New"/>
              <a:buChar char="o"/>
              <a:tabLst>
                <a:tab pos="1370013" algn="l"/>
              </a:tabLst>
            </a:pPr>
            <a:r>
              <a:rPr lang="en-US" sz="1700" b="1" i="1" dirty="0" smtClean="0">
                <a:latin typeface="Arial Rounded MT Bold"/>
                <a:ea typeface="ＭＳ Ｐゴシック" charset="0"/>
                <a:cs typeface="ＭＳ Ｐゴシック" charset="0"/>
              </a:rPr>
              <a:t>87</a:t>
            </a:r>
            <a:r>
              <a:rPr lang="en-US" sz="1700" b="1" i="1" dirty="0">
                <a:latin typeface="Arial Rounded MT Bold"/>
                <a:ea typeface="ＭＳ Ｐゴシック" charset="0"/>
                <a:cs typeface="ＭＳ Ｐゴシック" charset="0"/>
              </a:rPr>
              <a:t> </a:t>
            </a:r>
            <a:r>
              <a:rPr lang="en-US" sz="1700" b="1" i="1" dirty="0" smtClean="0">
                <a:latin typeface="Arial Rounded MT Bold"/>
                <a:ea typeface="ＭＳ Ｐゴシック" charset="0"/>
                <a:cs typeface="ＭＳ Ｐゴシック" charset="0"/>
              </a:rPr>
              <a:t>PhD’s --- (33 Physics; 52 Engineering (A/A, ME, EE); 1 Math, 1 Education) </a:t>
            </a:r>
          </a:p>
          <a:p>
            <a:pPr>
              <a:buFont typeface="Courier New"/>
              <a:buChar char="o"/>
              <a:tabLst>
                <a:tab pos="1370013" algn="l"/>
              </a:tabLst>
            </a:pPr>
            <a:r>
              <a:rPr lang="en-US" sz="1700" b="1" i="1" dirty="0" smtClean="0">
                <a:latin typeface="Arial Rounded MT Bold"/>
                <a:ea typeface="ＭＳ Ｐゴシック" charset="0"/>
                <a:cs typeface="ＭＳ Ｐゴシック" charset="0"/>
              </a:rPr>
              <a:t>15 Master</a:t>
            </a:r>
            <a:r>
              <a:rPr lang="ja-JP" altLang="en-US" sz="1700" b="1" i="1" dirty="0" smtClean="0">
                <a:latin typeface="Arial Rounded MT Bold"/>
                <a:ea typeface="ＭＳ Ｐゴシック" charset="0"/>
                <a:cs typeface="ＭＳ Ｐゴシック" charset="0"/>
              </a:rPr>
              <a:t>’</a:t>
            </a:r>
            <a:r>
              <a:rPr lang="en-US" sz="1700" b="1" i="1" dirty="0" smtClean="0">
                <a:latin typeface="Arial Rounded MT Bold"/>
                <a:ea typeface="ＭＳ Ｐゴシック" charset="0"/>
                <a:cs typeface="ＭＳ Ｐゴシック" charset="0"/>
              </a:rPr>
              <a:t>s Degrees --- 5 Engineer</a:t>
            </a:r>
            <a:r>
              <a:rPr lang="ja-JP" altLang="en-US" sz="1700" b="1" i="1" dirty="0" smtClean="0">
                <a:latin typeface="Arial Rounded MT Bold"/>
                <a:ea typeface="ＭＳ Ｐゴシック" charset="0"/>
                <a:cs typeface="ＭＳ Ｐゴシック" charset="0"/>
              </a:rPr>
              <a:t>’</a:t>
            </a:r>
            <a:r>
              <a:rPr lang="en-US" sz="1700" b="1" i="1" dirty="0" smtClean="0">
                <a:latin typeface="Arial Rounded MT Bold"/>
                <a:ea typeface="ＭＳ Ｐゴシック" charset="0"/>
                <a:cs typeface="ＭＳ Ｐゴシック" charset="0"/>
              </a:rPr>
              <a:t>s Degrees</a:t>
            </a:r>
          </a:p>
          <a:p>
            <a:pPr>
              <a:buFont typeface="Courier New"/>
              <a:buChar char="o"/>
              <a:tabLst>
                <a:tab pos="1370013" algn="l"/>
              </a:tabLst>
            </a:pPr>
            <a:r>
              <a:rPr lang="en-US" sz="1700" b="1" i="1" dirty="0" smtClean="0">
                <a:latin typeface="Arial Rounded MT Bold"/>
                <a:ea typeface="ＭＳ Ｐゴシック" charset="0"/>
                <a:cs typeface="ＭＳ Ｐゴシック" charset="0"/>
              </a:rPr>
              <a:t>13 PhD’s --- at Other </a:t>
            </a:r>
            <a:r>
              <a:rPr lang="en-US" sz="1600" b="1" i="1" dirty="0" smtClean="0">
                <a:latin typeface="Arial Rounded MT Bold"/>
                <a:ea typeface="ＭＳ Ｐゴシック" charset="0"/>
                <a:cs typeface="ＭＳ Ｐゴシック" charset="0"/>
              </a:rPr>
              <a:t>Universities (University of Alabama - Huntsville, Purdue, Harvard, MIT, University of Wisconsin, University of Aberdeen – Scotland)</a:t>
            </a:r>
          </a:p>
          <a:p>
            <a:pPr>
              <a:buFont typeface="Courier New"/>
              <a:buChar char="o"/>
              <a:tabLst>
                <a:tab pos="1370013" algn="l"/>
              </a:tabLst>
            </a:pPr>
            <a:endParaRPr lang="en-US" sz="1800" b="1" dirty="0" smtClean="0">
              <a:latin typeface="Arial Rounded MT Bold"/>
              <a:ea typeface="ＭＳ Ｐゴシック" charset="0"/>
              <a:cs typeface="ＭＳ Ｐゴシック" charset="0"/>
            </a:endParaRPr>
          </a:p>
          <a:p>
            <a:pPr>
              <a:buFont typeface="Courier New"/>
              <a:buChar char="o"/>
              <a:tabLst>
                <a:tab pos="1370013" algn="l"/>
              </a:tabLst>
            </a:pPr>
            <a:r>
              <a:rPr lang="en-US" sz="1800" b="1" dirty="0" smtClean="0">
                <a:latin typeface="Arial Rounded MT Bold"/>
                <a:ea typeface="ＭＳ Ｐゴシック" charset="0"/>
                <a:cs typeface="ＭＳ Ｐゴシック" charset="0"/>
              </a:rPr>
              <a:t> </a:t>
            </a:r>
            <a:r>
              <a:rPr lang="en-US" sz="1800" b="1" i="1" dirty="0" smtClean="0">
                <a:latin typeface="Arial Rounded MT Bold"/>
                <a:ea typeface="ＭＳ Ｐゴシック" charset="0"/>
                <a:cs typeface="ＭＳ Ｐゴシック" charset="0"/>
              </a:rPr>
              <a:t>~ 350 Undergraduates from 11 Departments </a:t>
            </a:r>
          </a:p>
          <a:p>
            <a:pPr>
              <a:buFont typeface="Courier New"/>
              <a:buChar char="o"/>
              <a:tabLst>
                <a:tab pos="1370013" algn="l"/>
              </a:tabLst>
            </a:pPr>
            <a:r>
              <a:rPr lang="en-US" sz="1800" b="1" i="1" dirty="0">
                <a:latin typeface="Arial Rounded MT Bold"/>
                <a:ea typeface="ＭＳ Ｐゴシック" charset="0"/>
                <a:cs typeface="ＭＳ Ｐゴシック" charset="0"/>
              </a:rPr>
              <a:t>	</a:t>
            </a:r>
            <a:r>
              <a:rPr lang="en-US" sz="1800" b="1" i="1" dirty="0" smtClean="0">
                <a:latin typeface="Arial Rounded MT Bold"/>
                <a:ea typeface="ＭＳ Ｐゴシック" charset="0"/>
                <a:cs typeface="ＭＳ Ｐゴシック" charset="0"/>
              </a:rPr>
              <a:t>--- including Eric Cornell-Nobel Prize 2001</a:t>
            </a:r>
          </a:p>
          <a:p>
            <a:pPr>
              <a:buFont typeface="Courier New"/>
              <a:buChar char="o"/>
              <a:tabLst>
                <a:tab pos="1370013" algn="l"/>
              </a:tabLst>
            </a:pPr>
            <a:r>
              <a:rPr lang="en-US" sz="1800" b="1" i="1" dirty="0" smtClean="0">
                <a:latin typeface="Arial Rounded MT Bold"/>
                <a:ea typeface="ＭＳ Ｐゴシック" charset="0"/>
                <a:cs typeface="ＭＳ Ｐゴシック" charset="0"/>
              </a:rPr>
              <a:t> ~  55  High School Summer Students </a:t>
            </a:r>
          </a:p>
          <a:p>
            <a:pPr marL="0" indent="0">
              <a:buFont typeface="Monotype Sorts" charset="0"/>
              <a:buNone/>
              <a:tabLst>
                <a:tab pos="1370013" algn="l"/>
              </a:tabLst>
            </a:pPr>
            <a:r>
              <a:rPr lang="en-US" sz="1800" b="1" dirty="0" smtClean="0">
                <a:latin typeface="Arial Rounded MT Bold"/>
                <a:ea typeface="ＭＳ Ｐゴシック" charset="0"/>
                <a:cs typeface="ＭＳ Ｐゴシック" charset="0"/>
              </a:rPr>
              <a:t>	</a:t>
            </a:r>
          </a:p>
          <a:p>
            <a:pPr marL="0" indent="0">
              <a:buFont typeface="Monotype Sorts" charset="0"/>
              <a:buNone/>
              <a:tabLst>
                <a:tab pos="1370013" algn="l"/>
              </a:tabLst>
            </a:pPr>
            <a:r>
              <a:rPr lang="en-US" sz="1800" b="1" dirty="0" smtClean="0">
                <a:solidFill>
                  <a:schemeClr val="bg1"/>
                </a:solidFill>
                <a:latin typeface="Arial Rounded MT Bold"/>
                <a:ea typeface="ＭＳ Ｐゴシック" charset="0"/>
                <a:cs typeface="ＭＳ Ｐゴシック" charset="0"/>
              </a:rPr>
              <a:t>	</a:t>
            </a:r>
            <a:endParaRPr lang="en-US" sz="1800" b="1" dirty="0">
              <a:solidFill>
                <a:schemeClr val="bg1"/>
              </a:solidFill>
              <a:latin typeface="Arial Rounded MT Bold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10" descr="porouspl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1" r="5432" b="3922"/>
          <a:stretch>
            <a:fillRect/>
          </a:stretch>
        </p:blipFill>
        <p:spPr bwMode="auto">
          <a:xfrm>
            <a:off x="341845" y="3962400"/>
            <a:ext cx="1317625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 descr="discos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02"/>
          <a:stretch>
            <a:fillRect/>
          </a:stretch>
        </p:blipFill>
        <p:spPr bwMode="auto">
          <a:xfrm>
            <a:off x="2088094" y="3963988"/>
            <a:ext cx="129857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156" y="3962400"/>
            <a:ext cx="2133600" cy="158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84179" y="5943600"/>
            <a:ext cx="12192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buFont typeface="Monotype Sorts" charset="0"/>
              <a:buNone/>
            </a:pPr>
            <a:r>
              <a:rPr lang="en-US" sz="1400" b="1" dirty="0">
                <a:solidFill>
                  <a:srgbClr val="FFFF00"/>
                </a:solidFill>
              </a:rPr>
              <a:t>cryogenic porous plug</a:t>
            </a: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1915389" y="5943600"/>
            <a:ext cx="15240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buFont typeface="Monotype Sorts" charset="0"/>
              <a:buNone/>
            </a:pPr>
            <a:r>
              <a:rPr lang="en-US" sz="1400" b="1" dirty="0">
                <a:solidFill>
                  <a:srgbClr val="FFFF00"/>
                </a:solidFill>
              </a:rPr>
              <a:t>TRIAD drag-free satellite, 1972 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302403" y="5732645"/>
            <a:ext cx="10668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buFont typeface="Monotype Sorts" charset="0"/>
              <a:buNone/>
            </a:pPr>
            <a:r>
              <a:rPr lang="en-US" sz="1400" b="1" dirty="0">
                <a:solidFill>
                  <a:srgbClr val="FFFF00"/>
                </a:solidFill>
              </a:rPr>
              <a:t>silicate bonding 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6662" y="3962400"/>
            <a:ext cx="2598738" cy="2194717"/>
          </a:xfrm>
          <a:prstGeom prst="rect">
            <a:avLst/>
          </a:prstGeom>
          <a:noFill/>
          <a:ln w="19050" cap="sq">
            <a:solidFill>
              <a:schemeClr val="bg2"/>
            </a:solidFill>
            <a:miter lim="800000"/>
            <a:headEnd type="none" w="sm" len="sm"/>
            <a:tailEnd type="none" w="sm" len="sm"/>
          </a:ln>
        </p:spPr>
      </p:pic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316662" y="6167064"/>
            <a:ext cx="2598738" cy="5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buFont typeface="Monotype Sorts" charset="0"/>
              <a:buNone/>
            </a:pPr>
            <a:r>
              <a:rPr lang="en-US" sz="1400" b="1" dirty="0" smtClean="0">
                <a:solidFill>
                  <a:srgbClr val="FFFF00"/>
                </a:solidFill>
              </a:rPr>
              <a:t> Micro-thrusters for Drag-free control </a:t>
            </a:r>
            <a:endParaRPr lang="en-US" sz="1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965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265996"/>
            <a:ext cx="7664424" cy="111547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Gravity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A Force or a Field?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619" y="1569413"/>
            <a:ext cx="1877873" cy="1684623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999" y="3538461"/>
            <a:ext cx="4301613" cy="303034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934661" y="1569416"/>
            <a:ext cx="6423234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ts val="600"/>
              </a:spcBef>
              <a:buFont typeface="Monotype Sorts" pitchFamily="-107" charset="2"/>
              <a:buNone/>
            </a:pPr>
            <a:r>
              <a:rPr lang="en-US" sz="2800" b="1" dirty="0">
                <a:solidFill>
                  <a:srgbClr val="CCFFCC"/>
                </a:solidFill>
                <a:latin typeface="Arial Rounded MT Bold"/>
                <a:cs typeface="Arial Rounded MT Bold"/>
              </a:rPr>
              <a:t>Newton – </a:t>
            </a:r>
            <a:r>
              <a:rPr lang="en-US" sz="2800" b="1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1687 –  … a Force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200" b="1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 </a:t>
            </a:r>
            <a:r>
              <a:rPr lang="en-US" sz="1900" b="1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Bodies </a:t>
            </a:r>
            <a:r>
              <a:rPr lang="en-US" sz="1900" b="1" dirty="0">
                <a:solidFill>
                  <a:srgbClr val="CCFFCC"/>
                </a:solidFill>
                <a:latin typeface="Arial Rounded MT Bold"/>
                <a:cs typeface="Arial Rounded MT Bold"/>
              </a:rPr>
              <a:t>attract each other directly at a </a:t>
            </a:r>
            <a:r>
              <a:rPr lang="en-US" sz="1900" b="1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distance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1900" b="1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  Gravity acts </a:t>
            </a:r>
            <a:r>
              <a:rPr lang="en-US" sz="1900" b="1" dirty="0">
                <a:solidFill>
                  <a:srgbClr val="CCFFCC"/>
                </a:solidFill>
                <a:latin typeface="Arial Rounded MT Bold"/>
                <a:cs typeface="Arial Rounded MT Bold"/>
              </a:rPr>
              <a:t>instantaneously on an object</a:t>
            </a:r>
            <a:endParaRPr lang="en-US" sz="1900" b="1" dirty="0" smtClean="0">
              <a:solidFill>
                <a:srgbClr val="CCFFCC"/>
              </a:solidFill>
              <a:latin typeface="Arial Rounded MT Bold"/>
              <a:cs typeface="Arial Rounded MT Bold"/>
            </a:endParaRPr>
          </a:p>
          <a:p>
            <a:pPr>
              <a:buFont typeface="Wingdings" pitchFamily="-107" charset="2"/>
              <a:buChar char="Ø"/>
            </a:pPr>
            <a:endParaRPr lang="en-US" sz="2800" b="1" dirty="0" smtClean="0">
              <a:solidFill>
                <a:srgbClr val="CCFFCC"/>
              </a:solidFill>
              <a:latin typeface="Arial Rounded MT Bold"/>
              <a:cs typeface="Arial Rounded MT Bold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Monotype Sorts" pitchFamily="-107" charset="2"/>
              <a:buNone/>
            </a:pPr>
            <a:endParaRPr lang="en-US" sz="2800" b="1" dirty="0" smtClean="0">
              <a:solidFill>
                <a:srgbClr val="CCFFCC"/>
              </a:solidFill>
              <a:latin typeface="Arial Rounded MT Bold"/>
              <a:cs typeface="Arial Rounded MT Bold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Monotype Sorts" pitchFamily="-107" charset="2"/>
              <a:buNone/>
            </a:pPr>
            <a:endParaRPr lang="en-US" sz="2800" b="1" dirty="0">
              <a:solidFill>
                <a:srgbClr val="CCFFCC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5586850" y="4512200"/>
            <a:ext cx="2937971" cy="40011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ts val="600"/>
              </a:spcBef>
              <a:buFont typeface="Monotype Sorts" pitchFamily="-107" charset="2"/>
              <a:buNone/>
            </a:pPr>
            <a:r>
              <a:rPr lang="en-US" sz="2000" b="1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F = G (m1 * m2) / r</a:t>
            </a:r>
            <a:r>
              <a:rPr lang="en-US" sz="2000" b="1" baseline="30000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2</a:t>
            </a:r>
            <a:endParaRPr lang="en-US" sz="2800" b="1" dirty="0">
              <a:solidFill>
                <a:srgbClr val="CCFFCC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5D661A-1245-4346-9F2F-8FC841435D7B}" type="slidenum">
              <a:rPr lang="en-US" altLang="zh-CN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5D661A-1245-4346-9F2F-8FC841435D7B}" type="slidenum">
              <a:rPr lang="en-US" altLang="zh-CN" smtClean="0"/>
              <a:pPr/>
              <a:t>20</a:t>
            </a:fld>
            <a:endParaRPr lang="en-US" altLang="zh-CN" dirty="0"/>
          </a:p>
        </p:txBody>
      </p:sp>
      <p:pic>
        <p:nvPicPr>
          <p:cNvPr id="4" name="Daily Show-H264.mov" descr="/Users/tom/Desktop/GP-B Presentation folder/Presentation &amp; Movies/Daily Show-H264.mo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9852" y="669651"/>
            <a:ext cx="9525704" cy="6350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535839" y="177800"/>
            <a:ext cx="8374972" cy="46166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buFont typeface="Monotype Sorts" charset="0"/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GP-B Launch News Coverage – The Daily Show</a:t>
            </a:r>
            <a:endParaRPr lang="en-US" sz="2400" b="1" dirty="0">
              <a:solidFill>
                <a:schemeClr val="bg1"/>
              </a:solidFill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2213849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265996"/>
            <a:ext cx="7664424" cy="111547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Gravity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 Probe B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Final Experimental Results … as of May 2011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6333382" y="5297898"/>
            <a:ext cx="2513972" cy="1253679"/>
          </a:xfrm>
          <a:prstGeom prst="rect">
            <a:avLst/>
          </a:prstGeom>
          <a:solidFill>
            <a:srgbClr val="00009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solidFill>
                  <a:schemeClr val="bg2"/>
                </a:solidFill>
                <a:latin typeface="Arial Rounded MT Bold"/>
                <a:cs typeface="Arial Rounded MT Bold"/>
              </a:rPr>
              <a:t>Both effects</a:t>
            </a:r>
          </a:p>
          <a:p>
            <a:pPr algn="ctr"/>
            <a:r>
              <a:rPr lang="en-US" dirty="0" smtClean="0">
                <a:solidFill>
                  <a:schemeClr val="bg2"/>
                </a:solidFill>
                <a:latin typeface="Arial Rounded MT Bold"/>
                <a:cs typeface="Arial Rounded MT Bold"/>
              </a:rPr>
              <a:t> of </a:t>
            </a:r>
            <a:r>
              <a:rPr lang="en-US" dirty="0">
                <a:solidFill>
                  <a:schemeClr val="bg2"/>
                </a:solidFill>
                <a:latin typeface="Arial Rounded MT Bold"/>
                <a:cs typeface="Arial Rounded MT Bold"/>
              </a:rPr>
              <a:t>G</a:t>
            </a:r>
            <a:r>
              <a:rPr lang="en-US" dirty="0" smtClean="0">
                <a:solidFill>
                  <a:schemeClr val="bg2"/>
                </a:solidFill>
                <a:latin typeface="Arial Rounded MT Bold"/>
                <a:cs typeface="Arial Rounded MT Bold"/>
              </a:rPr>
              <a:t>eneral </a:t>
            </a:r>
            <a:r>
              <a:rPr lang="en-US" dirty="0">
                <a:solidFill>
                  <a:schemeClr val="bg2"/>
                </a:solidFill>
                <a:latin typeface="Arial Rounded MT Bold"/>
                <a:cs typeface="Arial Rounded MT Bold"/>
              </a:rPr>
              <a:t>R</a:t>
            </a:r>
            <a:r>
              <a:rPr lang="en-US" dirty="0" smtClean="0">
                <a:solidFill>
                  <a:schemeClr val="bg2"/>
                </a:solidFill>
                <a:latin typeface="Arial Rounded MT Bold"/>
                <a:cs typeface="Arial Rounded MT Bold"/>
              </a:rPr>
              <a:t>elativity </a:t>
            </a:r>
          </a:p>
          <a:p>
            <a:pPr algn="ctr"/>
            <a:r>
              <a:rPr lang="en-US" dirty="0" smtClean="0">
                <a:solidFill>
                  <a:schemeClr val="bg2"/>
                </a:solidFill>
                <a:latin typeface="Arial Rounded MT Bold"/>
                <a:cs typeface="Arial Rounded MT Bold"/>
              </a:rPr>
              <a:t>validated</a:t>
            </a:r>
            <a:endParaRPr lang="en-US" dirty="0">
              <a:solidFill>
                <a:schemeClr val="bg2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5D661A-1245-4346-9F2F-8FC841435D7B}" type="slidenum">
              <a:rPr lang="en-US" altLang="zh-CN" smtClean="0"/>
              <a:pPr/>
              <a:t>21</a:t>
            </a:fld>
            <a:endParaRPr lang="en-US" altLang="zh-C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5666" y="1798760"/>
            <a:ext cx="2551380" cy="33655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190" y="1820035"/>
            <a:ext cx="5930900" cy="4711700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Text Box 2"/>
          <p:cNvSpPr txBox="1">
            <a:spLocks noChangeArrowheads="1"/>
          </p:cNvSpPr>
          <p:nvPr/>
        </p:nvSpPr>
        <p:spPr bwMode="auto">
          <a:xfrm>
            <a:off x="381000" y="1106889"/>
            <a:ext cx="807720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endParaRPr lang="en-US" sz="2800" dirty="0" smtClean="0">
              <a:solidFill>
                <a:srgbClr val="CCFFCC"/>
              </a:solidFill>
              <a:latin typeface="Arial Rounded MT Bold"/>
              <a:ea typeface="Arial Rounded MT Bold"/>
              <a:cs typeface="Arial Rounded MT Bold"/>
            </a:endParaRPr>
          </a:p>
          <a:p>
            <a:pPr algn="ctr"/>
            <a:endParaRPr lang="en-US" sz="2800" dirty="0" smtClean="0">
              <a:solidFill>
                <a:srgbClr val="CCFFCC"/>
              </a:solidFill>
              <a:latin typeface="Arial Rounded MT Bold"/>
              <a:ea typeface="Arial Rounded MT Bold"/>
              <a:cs typeface="Arial Rounded MT Bold"/>
            </a:endParaRPr>
          </a:p>
          <a:p>
            <a:pPr algn="ctr">
              <a:spcAft>
                <a:spcPts val="1200"/>
              </a:spcAft>
            </a:pPr>
            <a:endParaRPr lang="en-US" sz="2800" dirty="0" smtClean="0">
              <a:solidFill>
                <a:srgbClr val="CCFFCC"/>
              </a:solidFill>
              <a:latin typeface="Arial Rounded MT Bold"/>
              <a:ea typeface="Arial Rounded MT Bold"/>
              <a:cs typeface="Arial Rounded MT Bold"/>
            </a:endParaRPr>
          </a:p>
          <a:p>
            <a:pPr algn="ctr"/>
            <a:r>
              <a:rPr lang="en-US" sz="2800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Thanks for inviting me</a:t>
            </a:r>
          </a:p>
          <a:p>
            <a:pPr algn="ctr"/>
            <a:r>
              <a:rPr lang="ja-JP" altLang="en-US" sz="2800" dirty="0" smtClean="0">
                <a:solidFill>
                  <a:schemeClr val="accent6"/>
                </a:solidFill>
              </a:rPr>
              <a:t>ご清聴　有難うご</a:t>
            </a:r>
            <a:r>
              <a:rPr lang="ja-JP" altLang="en-US" sz="2800" dirty="0">
                <a:solidFill>
                  <a:schemeClr val="accent6"/>
                </a:solidFill>
              </a:rPr>
              <a:t>ざいました。</a:t>
            </a:r>
            <a:endParaRPr lang="en-US" sz="2800" dirty="0" smtClean="0">
              <a:solidFill>
                <a:schemeClr val="accent6"/>
              </a:solidFill>
              <a:latin typeface="Arial Rounded MT Bold"/>
              <a:ea typeface="Arial Rounded MT Bold"/>
              <a:cs typeface="Arial Rounded MT Bold"/>
            </a:endParaRPr>
          </a:p>
          <a:p>
            <a:pPr algn="ctr"/>
            <a:r>
              <a:rPr lang="en-US" sz="2800" dirty="0" smtClean="0">
                <a:solidFill>
                  <a:srgbClr val="CCFFCC"/>
                </a:solidFill>
                <a:latin typeface="Arial Rounded MT Bold"/>
                <a:ea typeface="Arial Rounded MT Bold"/>
                <a:cs typeface="Arial Rounded MT Bold"/>
              </a:rPr>
              <a:t>---</a:t>
            </a:r>
          </a:p>
          <a:p>
            <a:pPr algn="ctr"/>
            <a:endParaRPr lang="en-US" sz="2800" dirty="0" smtClean="0">
              <a:solidFill>
                <a:srgbClr val="CCFFCC"/>
              </a:solidFill>
              <a:latin typeface="Arial Rounded MT Bold"/>
              <a:ea typeface="Arial Rounded MT Bold"/>
              <a:cs typeface="Arial Rounded MT Bold"/>
            </a:endParaRPr>
          </a:p>
          <a:p>
            <a:pPr algn="ctr"/>
            <a:r>
              <a:rPr lang="en-US" sz="2800" dirty="0" smtClean="0">
                <a:solidFill>
                  <a:srgbClr val="CCFFCC"/>
                </a:solidFill>
                <a:latin typeface="Arial Rounded MT Bold"/>
                <a:ea typeface="Arial Rounded MT Bold"/>
                <a:cs typeface="Arial Rounded MT Bold"/>
              </a:rPr>
              <a:t>Questions</a:t>
            </a:r>
          </a:p>
          <a:p>
            <a:pPr algn="ctr"/>
            <a:endParaRPr lang="en-US" sz="2000" dirty="0" smtClean="0">
              <a:solidFill>
                <a:srgbClr val="CCFFCC"/>
              </a:solidFill>
              <a:latin typeface="Arial Rounded MT Bold"/>
              <a:ea typeface="Arial Rounded MT Bold"/>
              <a:cs typeface="Arial Rounded MT Bold"/>
            </a:endParaRPr>
          </a:p>
          <a:p>
            <a:pPr algn="ctr"/>
            <a:endParaRPr lang="en-US" sz="2800" i="0" dirty="0" smtClean="0">
              <a:solidFill>
                <a:schemeClr val="bg1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5D661A-1245-4346-9F2F-8FC841435D7B}" type="slidenum">
              <a:rPr lang="en-US" altLang="zh-CN" smtClean="0"/>
              <a:pPr/>
              <a:t>22</a:t>
            </a:fld>
            <a:endParaRPr lang="en-US" altLang="zh-CN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95521"/>
            <a:ext cx="205505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2400" y="280972"/>
            <a:ext cx="205505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2400" y="379139"/>
            <a:ext cx="8848381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041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265996"/>
            <a:ext cx="7664424" cy="111547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Gravity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A Force or a Field?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62000" y="1569417"/>
            <a:ext cx="797019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buFont typeface="Monotype Sorts" pitchFamily="-107" charset="2"/>
              <a:buNone/>
            </a:pPr>
            <a:r>
              <a:rPr lang="en-US" sz="2800" b="1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      Einstein – 1905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b="1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 E = mc</a:t>
            </a:r>
            <a:r>
              <a:rPr lang="en-US" b="1" baseline="30000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2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b="1" baseline="30000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 </a:t>
            </a:r>
            <a:r>
              <a:rPr lang="en-US" b="1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Special Theory of Relativity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b="1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 One small problem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b="1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Speed of light was a constant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6528" y="3535565"/>
            <a:ext cx="2341912" cy="2763806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3526889"/>
            <a:ext cx="2321809" cy="276380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2639" y="3561309"/>
            <a:ext cx="2249494" cy="272938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5D661A-1245-4346-9F2F-8FC841435D7B}" type="slidenum">
              <a:rPr lang="en-US" altLang="zh-CN" smtClean="0"/>
              <a:pPr/>
              <a:t>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265996"/>
            <a:ext cx="7664424" cy="111547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Gravity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A Force or a Field?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540774" y="1541253"/>
            <a:ext cx="8382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400" b="1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1915 Einstein   …a </a:t>
            </a:r>
            <a:r>
              <a:rPr lang="en-US" sz="2400" b="1" i="1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Field</a:t>
            </a:r>
          </a:p>
          <a:p>
            <a:pPr>
              <a:spcBef>
                <a:spcPts val="600"/>
              </a:spcBef>
              <a:buFont typeface="Arial"/>
              <a:buChar char="•"/>
            </a:pPr>
            <a:r>
              <a:rPr lang="en-US" sz="2200" b="1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  Gravity </a:t>
            </a:r>
            <a:r>
              <a:rPr lang="en-US" sz="2200" b="1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is a property of space and time … or ‘</a:t>
            </a:r>
            <a:r>
              <a:rPr lang="en-US" sz="2200" b="1" dirty="0" err="1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spacetime</a:t>
            </a:r>
            <a:r>
              <a:rPr lang="en-US" sz="2200" b="1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’</a:t>
            </a:r>
          </a:p>
          <a:p>
            <a:pPr>
              <a:spcBef>
                <a:spcPts val="600"/>
              </a:spcBef>
              <a:buFont typeface="Arial"/>
              <a:buChar char="•"/>
            </a:pPr>
            <a:r>
              <a:rPr lang="en-US" sz="2200" b="1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  Solved </a:t>
            </a:r>
            <a:r>
              <a:rPr lang="en-US" sz="2200" b="1" dirty="0">
                <a:solidFill>
                  <a:srgbClr val="CCFFCC"/>
                </a:solidFill>
                <a:latin typeface="Arial Rounded MT Bold"/>
                <a:cs typeface="Arial Rounded MT Bold"/>
              </a:rPr>
              <a:t>speed-of-light inconsistency with Newton</a:t>
            </a:r>
          </a:p>
          <a:p>
            <a:pPr>
              <a:spcBef>
                <a:spcPts val="600"/>
              </a:spcBef>
              <a:buFont typeface="Arial"/>
              <a:buChar char="•"/>
            </a:pPr>
            <a:r>
              <a:rPr lang="en-US" sz="2200" b="1" i="1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  Theory of General Relativity</a:t>
            </a:r>
            <a:endParaRPr lang="en-US" sz="2800" b="1" dirty="0" smtClean="0">
              <a:solidFill>
                <a:srgbClr val="CCFFCC"/>
              </a:solidFill>
              <a:latin typeface="Arial Rounded MT Bold"/>
              <a:cs typeface="Arial Rounded MT Bold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Monotype Sorts" pitchFamily="-107" charset="2"/>
              <a:buNone/>
            </a:pPr>
            <a:endParaRPr lang="en-US" sz="2800" b="1" dirty="0">
              <a:solidFill>
                <a:srgbClr val="CCFFCC"/>
              </a:solidFill>
              <a:latin typeface="Arial Rounded MT Bold"/>
              <a:cs typeface="Arial Rounded MT Bold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679" y="3468099"/>
            <a:ext cx="4877932" cy="3018964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4620" y="3034555"/>
            <a:ext cx="2091804" cy="243480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9348" y="5693654"/>
            <a:ext cx="2553545" cy="777021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5D661A-1245-4346-9F2F-8FC841435D7B}" type="slidenum">
              <a:rPr lang="en-US" altLang="zh-CN" smtClean="0"/>
              <a:pPr/>
              <a:t>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5D661A-1245-4346-9F2F-8FC841435D7B}" type="slidenum">
              <a:rPr lang="en-US" altLang="zh-CN" smtClean="0"/>
              <a:pPr/>
              <a:t>5</a:t>
            </a:fld>
            <a:endParaRPr lang="en-US" altLang="zh-CN" dirty="0"/>
          </a:p>
        </p:txBody>
      </p:sp>
      <p:pic>
        <p:nvPicPr>
          <p:cNvPr id="5" name="GB-Shaw Excerpt-H264.mov" descr="/Users/tom/.Trash/GP-B Presentation folder 13-48-29/GB-Shaw Excerpt-H264.mo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3712"/>
            <a:ext cx="9144000" cy="6095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77844" y="66675"/>
            <a:ext cx="8607052" cy="619125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Rounded MT Bold"/>
                <a:ea typeface="+mj-ea"/>
                <a:cs typeface="Arial Rounded MT Bold"/>
              </a:defRPr>
            </a:lvl1pPr>
          </a:lstStyle>
          <a:p>
            <a:r>
              <a:rPr lang="en-US" sz="2400" b="1" smtClean="0">
                <a:solidFill>
                  <a:schemeClr val="bg1"/>
                </a:solidFill>
                <a:ea typeface="ＭＳ Ｐゴシック" charset="0"/>
              </a:rPr>
              <a:t>George Bernard Shaw – </a:t>
            </a:r>
            <a:r>
              <a:rPr lang="ja-JP" altLang="en-US" sz="2400" b="1" smtClean="0">
                <a:solidFill>
                  <a:schemeClr val="bg1"/>
                </a:solidFill>
                <a:ea typeface="ＭＳ Ｐゴシック" charset="0"/>
              </a:rPr>
              <a:t>“</a:t>
            </a:r>
            <a:r>
              <a:rPr lang="en-US" sz="2400" b="1" smtClean="0">
                <a:solidFill>
                  <a:schemeClr val="bg1"/>
                </a:solidFill>
                <a:ea typeface="ＭＳ Ｐゴシック" charset="0"/>
              </a:rPr>
              <a:t>Makers of Universe</a:t>
            </a:r>
            <a:r>
              <a:rPr lang="ja-JP" altLang="en-US" sz="2400" b="1" smtClean="0">
                <a:solidFill>
                  <a:schemeClr val="bg1"/>
                </a:solidFill>
                <a:ea typeface="ＭＳ Ｐゴシック" charset="0"/>
              </a:rPr>
              <a:t>”</a:t>
            </a:r>
            <a:r>
              <a:rPr lang="en-US" sz="2400" b="1" smtClean="0">
                <a:solidFill>
                  <a:schemeClr val="bg1"/>
                </a:solidFill>
                <a:ea typeface="ＭＳ Ｐゴシック" charset="0"/>
              </a:rPr>
              <a:t> Speech </a:t>
            </a:r>
            <a:endParaRPr lang="en-US" sz="2400" b="1" dirty="0">
              <a:solidFill>
                <a:schemeClr val="bg1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161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265996"/>
            <a:ext cx="7664424" cy="111547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Gravity Probe B Experiment 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(or GP-B) 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rgbClr val="CCFFCC"/>
              </a:solidFill>
              <a:effectLst/>
              <a:uLnTx/>
              <a:uFillTx/>
              <a:latin typeface="Arial Rounded MT Bold"/>
              <a:ea typeface="+mj-ea"/>
              <a:cs typeface="Arial Rounded MT Bold"/>
            </a:endParaRPr>
          </a:p>
        </p:txBody>
      </p:sp>
      <p:grpSp>
        <p:nvGrpSpPr>
          <p:cNvPr id="12" name="Group 16"/>
          <p:cNvGrpSpPr>
            <a:grpSpLocks/>
          </p:cNvGrpSpPr>
          <p:nvPr/>
        </p:nvGrpSpPr>
        <p:grpSpPr bwMode="auto">
          <a:xfrm>
            <a:off x="838199" y="3760008"/>
            <a:ext cx="1650255" cy="2081736"/>
            <a:chOff x="576" y="96"/>
            <a:chExt cx="768" cy="960"/>
          </a:xfrm>
        </p:grpSpPr>
        <p:pic>
          <p:nvPicPr>
            <p:cNvPr id="13" name="Picture 17" descr="schif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6" y="96"/>
              <a:ext cx="768" cy="960"/>
            </a:xfrm>
            <a:prstGeom prst="rect">
              <a:avLst/>
            </a:prstGeom>
            <a:noFill/>
            <a:ln w="19050">
              <a:solidFill>
                <a:schemeClr val="bg2"/>
              </a:solidFill>
              <a:miter lim="800000"/>
              <a:headEnd/>
              <a:tailEnd/>
            </a:ln>
          </p:spPr>
        </p:pic>
        <p:sp>
          <p:nvSpPr>
            <p:cNvPr id="14" name="Rectangle 18"/>
            <p:cNvSpPr>
              <a:spLocks noChangeArrowheads="1"/>
            </p:cNvSpPr>
            <p:nvPr/>
          </p:nvSpPr>
          <p:spPr bwMode="auto">
            <a:xfrm>
              <a:off x="576" y="912"/>
              <a:ext cx="768" cy="14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>
              <a:prstTxWarp prst="textNoShape">
                <a:avLst/>
              </a:prstTxWarp>
            </a:bodyPr>
            <a:lstStyle/>
            <a:p>
              <a:pPr algn="ctr"/>
              <a:r>
                <a:rPr lang="en-US">
                  <a:solidFill>
                    <a:schemeClr val="bg2"/>
                  </a:solidFill>
                  <a:latin typeface="Arial Rounded MT Bold"/>
                  <a:cs typeface="Arial Rounded MT Bold"/>
                </a:rPr>
                <a:t>Schiff</a:t>
              </a:r>
            </a:p>
          </p:txBody>
        </p:sp>
      </p:grpSp>
      <p:grpSp>
        <p:nvGrpSpPr>
          <p:cNvPr id="15" name="Group 13"/>
          <p:cNvGrpSpPr>
            <a:grpSpLocks/>
          </p:cNvGrpSpPr>
          <p:nvPr/>
        </p:nvGrpSpPr>
        <p:grpSpPr bwMode="auto">
          <a:xfrm>
            <a:off x="3406610" y="3760008"/>
            <a:ext cx="1724846" cy="2081736"/>
            <a:chOff x="1536" y="96"/>
            <a:chExt cx="768" cy="960"/>
          </a:xfrm>
        </p:grpSpPr>
        <p:pic>
          <p:nvPicPr>
            <p:cNvPr id="16" name="Picture 6" descr="Cannon-HS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36" y="96"/>
              <a:ext cx="768" cy="960"/>
            </a:xfrm>
            <a:prstGeom prst="rect">
              <a:avLst/>
            </a:prstGeom>
            <a:noFill/>
            <a:ln w="19050">
              <a:solidFill>
                <a:schemeClr val="bg2"/>
              </a:solidFill>
              <a:miter lim="800000"/>
              <a:headEnd/>
              <a:tailEnd/>
            </a:ln>
          </p:spPr>
        </p:pic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1536" y="912"/>
              <a:ext cx="768" cy="14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>
              <a:prstTxWarp prst="textNoShape">
                <a:avLst/>
              </a:prstTxWarp>
            </a:bodyPr>
            <a:lstStyle/>
            <a:p>
              <a:pPr algn="ctr"/>
              <a:r>
                <a:rPr lang="en-US" dirty="0">
                  <a:solidFill>
                    <a:schemeClr val="bg2"/>
                  </a:solidFill>
                  <a:latin typeface="Arial Rounded MT Bold"/>
                  <a:cs typeface="Arial Rounded MT Bold"/>
                </a:rPr>
                <a:t>Cannon</a:t>
              </a:r>
            </a:p>
          </p:txBody>
        </p:sp>
      </p:grpSp>
      <p:grpSp>
        <p:nvGrpSpPr>
          <p:cNvPr id="18" name="Group 14"/>
          <p:cNvGrpSpPr>
            <a:grpSpLocks/>
          </p:cNvGrpSpPr>
          <p:nvPr/>
        </p:nvGrpSpPr>
        <p:grpSpPr bwMode="auto">
          <a:xfrm>
            <a:off x="5972294" y="3760008"/>
            <a:ext cx="1707595" cy="2081736"/>
            <a:chOff x="4272" y="96"/>
            <a:chExt cx="768" cy="960"/>
          </a:xfrm>
        </p:grpSpPr>
        <p:pic>
          <p:nvPicPr>
            <p:cNvPr id="19" name="Picture 4" descr="Fairbank-H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272" y="96"/>
              <a:ext cx="768" cy="960"/>
            </a:xfrm>
            <a:prstGeom prst="rect">
              <a:avLst/>
            </a:prstGeom>
            <a:noFill/>
            <a:ln w="19050">
              <a:solidFill>
                <a:schemeClr val="bg2"/>
              </a:solidFill>
              <a:miter lim="800000"/>
              <a:headEnd/>
              <a:tailEnd/>
            </a:ln>
          </p:spPr>
        </p:pic>
        <p:sp>
          <p:nvSpPr>
            <p:cNvPr id="20" name="Rectangle 11"/>
            <p:cNvSpPr>
              <a:spLocks noChangeArrowheads="1"/>
            </p:cNvSpPr>
            <p:nvPr/>
          </p:nvSpPr>
          <p:spPr bwMode="auto">
            <a:xfrm>
              <a:off x="4272" y="911"/>
              <a:ext cx="768" cy="14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>
              <a:prstTxWarp prst="textNoShape">
                <a:avLst/>
              </a:prstTxWarp>
            </a:bodyPr>
            <a:lstStyle/>
            <a:p>
              <a:pPr algn="ctr"/>
              <a:r>
                <a:rPr lang="en-US" dirty="0">
                  <a:solidFill>
                    <a:schemeClr val="bg2"/>
                  </a:solidFill>
                  <a:latin typeface="Arial Rounded MT Bold"/>
                  <a:cs typeface="Arial Rounded MT Bold"/>
                </a:rPr>
                <a:t>Fairbank</a:t>
              </a:r>
            </a:p>
          </p:txBody>
        </p:sp>
      </p:grp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237613" y="2163097"/>
            <a:ext cx="8750710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ts val="600"/>
              </a:spcBef>
              <a:buFont typeface="Monotype Sorts" pitchFamily="-107" charset="2"/>
              <a:buNone/>
            </a:pPr>
            <a:r>
              <a:rPr lang="en-US" sz="2800" b="1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1960 --- Conceived by three Stanford Professors</a:t>
            </a:r>
          </a:p>
          <a:p>
            <a:pPr algn="ctr">
              <a:spcBef>
                <a:spcPts val="600"/>
              </a:spcBef>
              <a:buFont typeface="Monotype Sorts" pitchFamily="-107" charset="2"/>
              <a:buNone/>
            </a:pPr>
            <a:r>
              <a:rPr lang="en-US" sz="2800" b="1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While sitting around a swimming pool</a:t>
            </a:r>
            <a:endParaRPr lang="en-US" sz="2800" b="1" dirty="0">
              <a:solidFill>
                <a:srgbClr val="CCFFCC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5D661A-1245-4346-9F2F-8FC841435D7B}" type="slidenum">
              <a:rPr lang="en-US" altLang="zh-CN" smtClean="0"/>
              <a:pPr/>
              <a:t>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265996"/>
            <a:ext cx="7664424" cy="111547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Gravity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Arial Rounded MT Bold"/>
                <a:ea typeface="+mj-ea"/>
                <a:cs typeface="Arial Rounded MT Bold"/>
              </a:rPr>
              <a:t> Probe B - Simple Concept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rgbClr val="CCFFCC"/>
              </a:solidFill>
              <a:effectLst/>
              <a:uLnTx/>
              <a:uFillTx/>
              <a:latin typeface="Arial Rounded MT Bold"/>
              <a:ea typeface="+mj-ea"/>
              <a:cs typeface="Arial Rounded MT Bold"/>
            </a:endParaRPr>
          </a:p>
        </p:txBody>
      </p:sp>
      <p:pic>
        <p:nvPicPr>
          <p:cNvPr id="10" name="Picture 113" descr="GP-B-Expt-Dgrm-no-header1"/>
          <p:cNvPicPr>
            <a:picLocks noChangeAspect="1" noChangeArrowheads="1"/>
          </p:cNvPicPr>
          <p:nvPr/>
        </p:nvPicPr>
        <p:blipFill>
          <a:blip r:embed="rId3"/>
          <a:srcRect l="5128" r="6410"/>
          <a:stretch>
            <a:fillRect/>
          </a:stretch>
        </p:blipFill>
        <p:spPr bwMode="auto">
          <a:xfrm>
            <a:off x="3877820" y="3130202"/>
            <a:ext cx="4862062" cy="3441024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397" y="3130202"/>
            <a:ext cx="3386462" cy="3441024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37613" y="1854981"/>
            <a:ext cx="8750710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ts val="600"/>
              </a:spcBef>
              <a:buFont typeface="Monotype Sorts" pitchFamily="-107" charset="2"/>
              <a:buNone/>
            </a:pPr>
            <a:r>
              <a:rPr lang="en-US" sz="2600" b="1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A near-perfect gyroscope, shielded from torques, </a:t>
            </a:r>
          </a:p>
          <a:p>
            <a:pPr algn="ctr">
              <a:spcBef>
                <a:spcPts val="600"/>
              </a:spcBef>
              <a:buFont typeface="Monotype Sorts" pitchFamily="-107" charset="2"/>
              <a:buNone/>
            </a:pPr>
            <a:r>
              <a:rPr lang="en-US" sz="2600" b="1" dirty="0" smtClean="0">
                <a:solidFill>
                  <a:srgbClr val="CCFFCC"/>
                </a:solidFill>
                <a:latin typeface="Arial Rounded MT Bold"/>
                <a:cs typeface="Arial Rounded MT Bold"/>
              </a:rPr>
              <a:t>will experience two effects of General Relativity</a:t>
            </a:r>
            <a:endParaRPr lang="en-US" sz="2600" b="1" dirty="0">
              <a:solidFill>
                <a:srgbClr val="CCFFCC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5D661A-1245-4346-9F2F-8FC841435D7B}" type="slidenum">
              <a:rPr lang="en-US" altLang="zh-CN" smtClean="0"/>
              <a:pPr/>
              <a:t>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5D661A-1245-4346-9F2F-8FC841435D7B}" type="slidenum">
              <a:rPr lang="en-US" altLang="zh-CN" smtClean="0"/>
              <a:pPr/>
              <a:t>8</a:t>
            </a:fld>
            <a:endParaRPr lang="en-US" altLang="zh-CN" dirty="0"/>
          </a:p>
        </p:txBody>
      </p:sp>
      <p:pic>
        <p:nvPicPr>
          <p:cNvPr id="4" name="NY-Paris_Angle-H264.mov" descr="/Users/tom/Desktop/GP-B Presentation folder/Presentation &amp; Movies/NY-Paris_Angle-H264.mo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55" y="171188"/>
            <a:ext cx="8649801" cy="6489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2498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5D661A-1245-4346-9F2F-8FC841435D7B}" type="slidenum">
              <a:rPr lang="en-US" altLang="zh-CN" smtClean="0"/>
              <a:pPr/>
              <a:t>9</a:t>
            </a:fld>
            <a:endParaRPr lang="en-US" altLang="zh-CN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84571" y="381000"/>
            <a:ext cx="8224309" cy="747723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Rounded MT Bold"/>
                <a:ea typeface="+mj-ea"/>
                <a:cs typeface="Arial Rounded MT Bold"/>
              </a:defRPr>
            </a:lvl1pPr>
          </a:lstStyle>
          <a:p>
            <a:r>
              <a:rPr lang="en-US" sz="2800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  The GP-B ‘Near-Perfect’ Gyroscope  </a:t>
            </a:r>
            <a:endParaRPr lang="en-US" sz="28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7" descr="rdgyr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810" y="3762128"/>
            <a:ext cx="2548621" cy="2036286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811" y="1951929"/>
            <a:ext cx="2548620" cy="139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519563" y="1531838"/>
            <a:ext cx="1773870" cy="4801956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Aft>
                <a:spcPts val="600"/>
              </a:spcAft>
              <a:buFont typeface="Monotype Sorts" charset="0"/>
              <a:buNone/>
            </a:pPr>
            <a:r>
              <a:rPr lang="en-US" sz="1900" b="1" dirty="0">
                <a:solidFill>
                  <a:schemeClr val="bg2"/>
                </a:solidFill>
                <a:latin typeface="Arial Rounded MT Bold"/>
                <a:cs typeface="Arial Rounded MT Bold"/>
              </a:rPr>
              <a:t>Almost perfect </a:t>
            </a:r>
            <a:r>
              <a:rPr lang="en-US" sz="1900" b="1" dirty="0" smtClean="0">
                <a:solidFill>
                  <a:schemeClr val="bg2"/>
                </a:solidFill>
                <a:latin typeface="Arial Rounded MT Bold"/>
                <a:cs typeface="Arial Rounded MT Bold"/>
              </a:rPr>
              <a:t>spheres</a:t>
            </a:r>
          </a:p>
          <a:p>
            <a:pPr algn="ctr">
              <a:spcAft>
                <a:spcPts val="600"/>
              </a:spcAft>
              <a:buFont typeface="Monotype Sorts" charset="0"/>
              <a:buNone/>
            </a:pPr>
            <a:r>
              <a:rPr lang="en-US" sz="1900" b="1" dirty="0">
                <a:solidFill>
                  <a:schemeClr val="bg2"/>
                </a:solidFill>
                <a:latin typeface="Arial Rounded MT Bold"/>
                <a:cs typeface="Arial Rounded MT Bold"/>
              </a:rPr>
              <a:t>-</a:t>
            </a:r>
            <a:r>
              <a:rPr lang="en-US" sz="1900" b="1" dirty="0" smtClean="0">
                <a:solidFill>
                  <a:schemeClr val="bg2"/>
                </a:solidFill>
                <a:latin typeface="Arial Rounded MT Bold"/>
                <a:cs typeface="Arial Rounded MT Bold"/>
              </a:rPr>
              <a:t> </a:t>
            </a:r>
            <a:endParaRPr lang="en-US" sz="1900" b="1" dirty="0">
              <a:solidFill>
                <a:schemeClr val="bg2"/>
              </a:solidFill>
              <a:latin typeface="Arial Rounded MT Bold"/>
              <a:cs typeface="Arial Rounded MT Bold"/>
            </a:endParaRPr>
          </a:p>
          <a:p>
            <a:pPr algn="ctr">
              <a:spcAft>
                <a:spcPts val="600"/>
              </a:spcAft>
              <a:buFont typeface="Monotype Sorts" charset="0"/>
              <a:buNone/>
            </a:pPr>
            <a:r>
              <a:rPr lang="en-US" sz="1900" b="1" dirty="0">
                <a:solidFill>
                  <a:schemeClr val="bg2"/>
                </a:solidFill>
                <a:latin typeface="Arial Rounded MT Bold"/>
                <a:cs typeface="Arial Rounded MT Bold"/>
              </a:rPr>
              <a:t>Electrical Suspension </a:t>
            </a:r>
            <a:endParaRPr lang="en-US" sz="1900" b="1" dirty="0" smtClean="0">
              <a:solidFill>
                <a:schemeClr val="bg2"/>
              </a:solidFill>
              <a:latin typeface="Arial Rounded MT Bold"/>
              <a:cs typeface="Arial Rounded MT Bold"/>
            </a:endParaRPr>
          </a:p>
          <a:p>
            <a:pPr algn="ctr">
              <a:spcAft>
                <a:spcPts val="600"/>
              </a:spcAft>
              <a:buFont typeface="Monotype Sorts" charset="0"/>
              <a:buNone/>
            </a:pPr>
            <a:r>
              <a:rPr lang="en-US" sz="1900" b="1" dirty="0">
                <a:solidFill>
                  <a:schemeClr val="bg2"/>
                </a:solidFill>
                <a:latin typeface="Arial Rounded MT Bold"/>
                <a:cs typeface="Arial Rounded MT Bold"/>
              </a:rPr>
              <a:t>-</a:t>
            </a:r>
          </a:p>
          <a:p>
            <a:pPr algn="ctr">
              <a:spcAft>
                <a:spcPts val="600"/>
              </a:spcAft>
              <a:buFont typeface="Monotype Sorts" charset="0"/>
              <a:buNone/>
            </a:pPr>
            <a:r>
              <a:rPr lang="en-US" sz="1900" b="1" dirty="0">
                <a:solidFill>
                  <a:schemeClr val="bg2"/>
                </a:solidFill>
                <a:latin typeface="Arial Rounded MT Bold"/>
                <a:cs typeface="Arial Rounded MT Bold"/>
              </a:rPr>
              <a:t>Gas Spin-</a:t>
            </a:r>
            <a:r>
              <a:rPr lang="en-US" sz="1900" b="1" dirty="0" smtClean="0">
                <a:solidFill>
                  <a:schemeClr val="bg2"/>
                </a:solidFill>
                <a:latin typeface="Arial Rounded MT Bold"/>
                <a:cs typeface="Arial Rounded MT Bold"/>
              </a:rPr>
              <a:t>up</a:t>
            </a:r>
          </a:p>
          <a:p>
            <a:pPr algn="ctr">
              <a:spcAft>
                <a:spcPts val="600"/>
              </a:spcAft>
              <a:buFont typeface="Monotype Sorts" charset="0"/>
              <a:buNone/>
            </a:pPr>
            <a:r>
              <a:rPr lang="en-US" sz="1900" b="1" dirty="0">
                <a:solidFill>
                  <a:schemeClr val="bg2"/>
                </a:solidFill>
                <a:latin typeface="Arial Rounded MT Bold"/>
                <a:cs typeface="Arial Rounded MT Bold"/>
              </a:rPr>
              <a:t>-</a:t>
            </a:r>
            <a:r>
              <a:rPr lang="en-US" sz="1900" b="1" dirty="0" smtClean="0">
                <a:solidFill>
                  <a:schemeClr val="bg2"/>
                </a:solidFill>
                <a:latin typeface="Arial Rounded MT Bold"/>
                <a:cs typeface="Arial Rounded MT Bold"/>
              </a:rPr>
              <a:t>  </a:t>
            </a:r>
            <a:endParaRPr lang="en-US" sz="1900" b="1" dirty="0">
              <a:solidFill>
                <a:schemeClr val="bg2"/>
              </a:solidFill>
              <a:latin typeface="Arial Rounded MT Bold"/>
              <a:cs typeface="Arial Rounded MT Bold"/>
            </a:endParaRPr>
          </a:p>
          <a:p>
            <a:pPr algn="ctr">
              <a:spcAft>
                <a:spcPts val="600"/>
              </a:spcAft>
              <a:buFont typeface="Monotype Sorts" charset="0"/>
              <a:buNone/>
            </a:pPr>
            <a:r>
              <a:rPr lang="en-US" sz="1900" b="1" dirty="0">
                <a:solidFill>
                  <a:schemeClr val="bg2"/>
                </a:solidFill>
                <a:latin typeface="Arial Rounded MT Bold"/>
                <a:cs typeface="Arial Rounded MT Bold"/>
              </a:rPr>
              <a:t>Magnetic </a:t>
            </a:r>
            <a:r>
              <a:rPr lang="en-US" sz="1900" b="1" dirty="0" smtClean="0">
                <a:solidFill>
                  <a:schemeClr val="bg2"/>
                </a:solidFill>
                <a:latin typeface="Arial Rounded MT Bold"/>
                <a:cs typeface="Arial Rounded MT Bold"/>
              </a:rPr>
              <a:t>Readout</a:t>
            </a:r>
          </a:p>
          <a:p>
            <a:pPr algn="ctr">
              <a:spcAft>
                <a:spcPts val="600"/>
              </a:spcAft>
              <a:buFont typeface="Monotype Sorts" charset="0"/>
              <a:buNone/>
            </a:pPr>
            <a:r>
              <a:rPr lang="en-US" sz="1900" b="1" dirty="0">
                <a:solidFill>
                  <a:schemeClr val="bg2"/>
                </a:solidFill>
                <a:latin typeface="Arial Rounded MT Bold"/>
                <a:cs typeface="Arial Rounded MT Bold"/>
              </a:rPr>
              <a:t>-</a:t>
            </a:r>
          </a:p>
          <a:p>
            <a:pPr algn="ctr">
              <a:spcAft>
                <a:spcPts val="600"/>
              </a:spcAft>
              <a:buFont typeface="Monotype Sorts" charset="0"/>
              <a:buNone/>
            </a:pPr>
            <a:r>
              <a:rPr lang="en-US" sz="1900" b="1" dirty="0">
                <a:solidFill>
                  <a:schemeClr val="bg2"/>
                </a:solidFill>
                <a:latin typeface="Arial Rounded MT Bold"/>
                <a:cs typeface="Arial Rounded MT Bold"/>
              </a:rPr>
              <a:t>Cryogenic Operation</a:t>
            </a:r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0625177"/>
              </p:ext>
            </p:extLst>
          </p:nvPr>
        </p:nvGraphicFramePr>
        <p:xfrm>
          <a:off x="103188" y="1855788"/>
          <a:ext cx="4414837" cy="249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1" name="Document" r:id="rId6" imgW="8216900" imgH="4445000" progId="Word.Document.8">
                  <p:embed/>
                </p:oleObj>
              </mc:Choice>
              <mc:Fallback>
                <p:oleObj name="Document" r:id="rId6" imgW="8216900" imgH="44450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188" y="1855788"/>
                        <a:ext cx="4414837" cy="2495550"/>
                      </a:xfrm>
                      <a:prstGeom prst="rect">
                        <a:avLst/>
                      </a:prstGeom>
                      <a:noFill/>
                      <a:ln w="76200" cap="sq">
                        <a:solidFill>
                          <a:schemeClr val="tx1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>
                        <a:outerShdw blurRad="63500" dist="107763" dir="2700000" algn="ctr" rotWithShape="0">
                          <a:schemeClr val="bg2">
                            <a:alpha val="50000"/>
                          </a:schemeClr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22522" y="4834915"/>
            <a:ext cx="3974579" cy="831639"/>
          </a:xfrm>
          <a:prstGeom prst="rect">
            <a:avLst/>
          </a:prstGeom>
          <a:solidFill>
            <a:srgbClr val="FFFF00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buFont typeface="Monotype Sorts" charset="0"/>
              <a:buNone/>
            </a:pPr>
            <a:r>
              <a:rPr lang="en-US" sz="1600" b="1" i="1" dirty="0">
                <a:latin typeface="Arial Rounded MT Bold"/>
                <a:cs typeface="Arial Rounded MT Bold"/>
              </a:rPr>
              <a:t>"Everything should be made as simple as possible, but not simpler." </a:t>
            </a:r>
            <a:br>
              <a:rPr lang="en-US" sz="1600" b="1" i="1" dirty="0">
                <a:latin typeface="Arial Rounded MT Bold"/>
                <a:cs typeface="Arial Rounded MT Bold"/>
              </a:rPr>
            </a:br>
            <a:r>
              <a:rPr lang="en-US" sz="1600" b="1" i="1" dirty="0">
                <a:latin typeface="Arial Rounded MT Bold"/>
                <a:cs typeface="Arial Rounded MT Bold"/>
              </a:rPr>
              <a:t>-- </a:t>
            </a:r>
            <a:r>
              <a:rPr lang="en-US" sz="1600" b="1" dirty="0">
                <a:latin typeface="Arial Rounded MT Bold"/>
                <a:cs typeface="Arial Rounded MT Bold"/>
              </a:rPr>
              <a:t>A. Einstein</a:t>
            </a: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3446132" y="3337809"/>
            <a:ext cx="1192303" cy="575195"/>
          </a:xfrm>
          <a:prstGeom prst="leftArrow">
            <a:avLst>
              <a:gd name="adj1" fmla="val 50000"/>
              <a:gd name="adj2" fmla="val 41668"/>
            </a:avLst>
          </a:prstGeom>
          <a:solidFill>
            <a:srgbClr val="FFFF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>
              <a:spcBef>
                <a:spcPct val="55000"/>
              </a:spcBef>
              <a:buSzPct val="50000"/>
              <a:buFont typeface="Monotype Sorts" charset="0"/>
              <a:buNone/>
            </a:pPr>
            <a:r>
              <a:rPr lang="en-US" sz="1600" b="1" i="1" baseline="10000" dirty="0">
                <a:latin typeface="Arial Rounded MT Bold"/>
              </a:rPr>
              <a:t>1 </a:t>
            </a:r>
            <a:r>
              <a:rPr lang="en-US" sz="1600" b="1" i="1" baseline="10000" dirty="0" err="1">
                <a:latin typeface="Arial Rounded MT Bold"/>
              </a:rPr>
              <a:t>marcsec</a:t>
            </a:r>
            <a:r>
              <a:rPr lang="en-US" sz="1600" b="1" i="1" baseline="10000" dirty="0">
                <a:latin typeface="Arial Rounded MT Bold"/>
              </a:rPr>
              <a:t>/</a:t>
            </a:r>
            <a:r>
              <a:rPr lang="en-US" sz="1600" b="1" i="1" baseline="10000" dirty="0" err="1">
                <a:latin typeface="Arial Rounded MT Bold"/>
              </a:rPr>
              <a:t>yr</a:t>
            </a:r>
            <a:endParaRPr lang="en-US" sz="1600" baseline="10000" dirty="0">
              <a:latin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3195569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3640</TotalTime>
  <Words>1551</Words>
  <Application>Microsoft Macintosh PowerPoint</Application>
  <PresentationFormat>On-screen Show (4:3)</PresentationFormat>
  <Paragraphs>483</Paragraphs>
  <Slides>22</Slides>
  <Notes>22</Notes>
  <HiddenSlides>0</HiddenSlides>
  <MMClips>3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Stanford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Page Gravity, Relativity, GP-B, GPS --- one thing leads to another</dc:title>
  <dc:creator>Tom Langenstein</dc:creator>
  <cp:lastModifiedBy>Tom Langenstein</cp:lastModifiedBy>
  <cp:revision>187</cp:revision>
  <cp:lastPrinted>2015-01-20T22:35:57Z</cp:lastPrinted>
  <dcterms:created xsi:type="dcterms:W3CDTF">2015-01-20T22:17:17Z</dcterms:created>
  <dcterms:modified xsi:type="dcterms:W3CDTF">2015-11-27T01:34:54Z</dcterms:modified>
</cp:coreProperties>
</file>