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5"/>
  </p:notesMasterIdLst>
  <p:sldIdLst>
    <p:sldId id="257" r:id="rId2"/>
    <p:sldId id="256" r:id="rId3"/>
    <p:sldId id="260" r:id="rId4"/>
    <p:sldId id="259" r:id="rId5"/>
    <p:sldId id="268" r:id="rId6"/>
    <p:sldId id="285" r:id="rId7"/>
    <p:sldId id="263" r:id="rId8"/>
    <p:sldId id="264" r:id="rId9"/>
    <p:sldId id="262" r:id="rId10"/>
    <p:sldId id="267" r:id="rId11"/>
    <p:sldId id="286" r:id="rId12"/>
    <p:sldId id="265" r:id="rId13"/>
    <p:sldId id="266" r:id="rId14"/>
    <p:sldId id="269" r:id="rId15"/>
    <p:sldId id="287" r:id="rId16"/>
    <p:sldId id="270" r:id="rId17"/>
    <p:sldId id="273" r:id="rId18"/>
    <p:sldId id="272" r:id="rId19"/>
    <p:sldId id="271" r:id="rId20"/>
    <p:sldId id="288" r:id="rId21"/>
    <p:sldId id="282" r:id="rId22"/>
    <p:sldId id="290" r:id="rId23"/>
    <p:sldId id="289" r:id="rId24"/>
    <p:sldId id="291" r:id="rId25"/>
    <p:sldId id="283" r:id="rId26"/>
    <p:sldId id="279" r:id="rId27"/>
    <p:sldId id="280" r:id="rId28"/>
    <p:sldId id="284" r:id="rId29"/>
    <p:sldId id="277" r:id="rId30"/>
    <p:sldId id="281" r:id="rId31"/>
    <p:sldId id="261" r:id="rId32"/>
    <p:sldId id="292" r:id="rId33"/>
    <p:sldId id="25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5FA97-A291-5540-AA5C-F60CBA51EAE2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49E44-5A53-BA4E-B11C-AADDA100E4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75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C26681-B6CA-C74F-9EF2-C4DB368E4441}" type="slidenum">
              <a:rPr lang="en-US"/>
              <a:pPr/>
              <a:t>33</a:t>
            </a:fld>
            <a:endParaRPr lang="en-US"/>
          </a:p>
        </p:txBody>
      </p:sp>
      <p:sp>
        <p:nvSpPr>
          <p:cNvPr id="103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9E44-5A53-BA4E-B11C-AADDA100E4C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3D0C39-7364-45B5-9EF5-A4101E901927}" type="slidenum">
              <a:rPr lang="en-US"/>
              <a:pPr/>
              <a:t>22</a:t>
            </a:fld>
            <a:endParaRPr lang="en-US"/>
          </a:p>
        </p:txBody>
      </p:sp>
      <p:sp>
        <p:nvSpPr>
          <p:cNvPr id="10649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2C947B-6A7C-0B4F-A737-2C8C535CA83B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3F9C45-FF0F-F649-B41B-97645EA16B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675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Stereotactic Radiosurgery Treatment of Intracranial tumors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28251"/>
            <a:ext cx="6400800" cy="17526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Pyongyang International Neurosurgery Symposium, DPRK</a:t>
            </a:r>
          </a:p>
          <a:p>
            <a:r>
              <a:rPr lang="en-US" dirty="0" smtClean="0"/>
              <a:t>21-22 October, 2015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88652" y="4787900"/>
            <a:ext cx="25080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Marco Lee MD PhD FRCS</a:t>
            </a:r>
          </a:p>
          <a:p>
            <a:pPr algn="ctr"/>
            <a:r>
              <a:rPr lang="en-US" dirty="0" smtClean="0"/>
              <a:t> Associate Professor</a:t>
            </a:r>
          </a:p>
          <a:p>
            <a:pPr algn="ctr"/>
            <a:r>
              <a:rPr lang="en-US" dirty="0" smtClean="0"/>
              <a:t>Dept. of Neurosurgery</a:t>
            </a:r>
          </a:p>
          <a:p>
            <a:pPr algn="ctr"/>
            <a:r>
              <a:rPr lang="en-US" dirty="0" smtClean="0"/>
              <a:t>Stanford University</a:t>
            </a:r>
          </a:p>
          <a:p>
            <a:pPr algn="ctr"/>
            <a:r>
              <a:rPr lang="en-US" dirty="0" smtClean="0"/>
              <a:t>California, USA</a:t>
            </a:r>
            <a:endParaRPr lang="en-US" dirty="0"/>
          </a:p>
        </p:txBody>
      </p:sp>
      <p:pic>
        <p:nvPicPr>
          <p:cNvPr id="5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178300"/>
            <a:ext cx="156686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998528"/>
            <a:ext cx="2133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081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yrs post-SRS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 (&gt;3cm) Vestibular </a:t>
            </a:r>
            <a:r>
              <a:rPr lang="en-US" dirty="0" err="1" smtClean="0"/>
              <a:t>Schwannomas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Gross total vs. Subtotal Resection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545815"/>
              </p:ext>
            </p:extLst>
          </p:nvPr>
        </p:nvGraphicFramePr>
        <p:xfrm>
          <a:off x="457200" y="1792995"/>
          <a:ext cx="8229600" cy="4602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22891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Gross Total Resection</a:t>
                      </a:r>
                    </a:p>
                    <a:p>
                      <a:pPr algn="ctr"/>
                      <a:r>
                        <a:rPr lang="en-US" sz="2000" dirty="0" smtClean="0"/>
                        <a:t>(Radical </a:t>
                      </a:r>
                      <a:r>
                        <a:rPr lang="en-US" sz="2000" dirty="0" err="1" smtClean="0"/>
                        <a:t>extracapsular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Subtotal resection</a:t>
                      </a:r>
                    </a:p>
                    <a:p>
                      <a:pPr algn="ctr"/>
                      <a:r>
                        <a:rPr lang="en-US" sz="2000" dirty="0" smtClean="0"/>
                        <a:t>(</a:t>
                      </a:r>
                      <a:r>
                        <a:rPr lang="en-US" sz="2000" dirty="0" err="1" smtClean="0"/>
                        <a:t>Intracapsular</a:t>
                      </a:r>
                      <a:r>
                        <a:rPr lang="en-US" sz="2000" dirty="0" smtClean="0"/>
                        <a:t> decompression)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6228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Mean Follow up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53 months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58</a:t>
                      </a:r>
                      <a:r>
                        <a:rPr lang="en-US" sz="2400" baseline="0" dirty="0" smtClean="0"/>
                        <a:t> months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6228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Mean tumor vol.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0.9 cc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5.1 cc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6228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 Class I or</a:t>
                      </a:r>
                      <a:r>
                        <a:rPr lang="en-US" sz="2400" baseline="0" dirty="0" smtClean="0"/>
                        <a:t> 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P&lt;0.001</a:t>
                      </a:r>
                      <a:endParaRPr lang="en-US" sz="2400" dirty="0"/>
                    </a:p>
                  </a:txBody>
                  <a:tcPr/>
                </a:tc>
              </a:tr>
              <a:tr h="6228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HB Grade I or 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89%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P&lt;0.01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26642" y="6273225"/>
            <a:ext cx="2647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Pan et al, 2012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36 </a:t>
            </a:r>
            <a:r>
              <a:rPr lang="en-US" dirty="0" err="1" smtClean="0"/>
              <a:t>yo</a:t>
            </a:r>
            <a:r>
              <a:rPr lang="en-US" dirty="0" smtClean="0"/>
              <a:t> male with visual problems.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0723" y="1576269"/>
            <a:ext cx="115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Pre-op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42970" y="3753965"/>
            <a:ext cx="1298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Post-op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 years post-op MRI follow up.</a:t>
            </a:r>
            <a:br>
              <a:rPr lang="en-US" dirty="0" smtClean="0"/>
            </a:br>
            <a:r>
              <a:rPr lang="en-US" dirty="0" smtClean="0"/>
              <a:t>Patient is asymptomatic.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years post-SRS. Patient remains asymptomatic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for Pituitary Adenomas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Typically margin dose 12-20 </a:t>
            </a:r>
            <a:r>
              <a:rPr lang="en-US" dirty="0" err="1" smtClean="0"/>
              <a:t>Gy</a:t>
            </a:r>
            <a:endParaRPr lang="en-US" dirty="0" smtClean="0"/>
          </a:p>
          <a:p>
            <a:r>
              <a:rPr lang="en-US" dirty="0" smtClean="0"/>
              <a:t>83-100% control rates at mean 46 mo follow up</a:t>
            </a:r>
          </a:p>
          <a:p>
            <a:r>
              <a:rPr lang="en-US" dirty="0" smtClean="0"/>
              <a:t>0-39% SRS-induced </a:t>
            </a:r>
            <a:r>
              <a:rPr lang="en-US" dirty="0" err="1" smtClean="0"/>
              <a:t>hypopituitarism</a:t>
            </a:r>
            <a:r>
              <a:rPr lang="en-US" dirty="0" smtClean="0"/>
              <a:t> (Median 8%)</a:t>
            </a:r>
          </a:p>
          <a:p>
            <a:r>
              <a:rPr lang="en-US" dirty="0" smtClean="0"/>
              <a:t>&lt;7% new optic neuropathy</a:t>
            </a:r>
          </a:p>
          <a:p>
            <a:r>
              <a:rPr lang="en-US" dirty="0" smtClean="0"/>
              <a:t>Functional tumors require higher doses and risks of complications are higher.</a:t>
            </a:r>
          </a:p>
          <a:p>
            <a:r>
              <a:rPr lang="en-US" dirty="0" smtClean="0"/>
              <a:t>Maximal safe surgical resection still the goal.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2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45 </a:t>
            </a:r>
            <a:r>
              <a:rPr lang="en-US" dirty="0" err="1" smtClean="0"/>
              <a:t>yo</a:t>
            </a:r>
            <a:r>
              <a:rPr lang="en-US" dirty="0" smtClean="0"/>
              <a:t> facial pain and </a:t>
            </a:r>
            <a:r>
              <a:rPr lang="en-US" dirty="0" err="1" smtClean="0"/>
              <a:t>numbeness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Trial of conservative treatment and follow up MRI scan for 6 months.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and MRI merge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of the neurosurgeon, radiation oncologist and medical physicist in SRS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yrs post-SRS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36891" y="2410402"/>
            <a:ext cx="1300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Pre-SRS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85283" y="5154566"/>
            <a:ext cx="1552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Post--SRS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9323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History of SRS </a:t>
            </a:r>
            <a:r>
              <a:rPr lang="en-US" sz="2200" dirty="0" smtClean="0"/>
              <a:t>(very briefly, on one slide!)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￼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248" y="3274062"/>
            <a:ext cx="1408677" cy="1149184"/>
          </a:xfrm>
          <a:prstGeom prst="rect">
            <a:avLst/>
          </a:prstGeom>
        </p:spPr>
      </p:pic>
      <p:pic>
        <p:nvPicPr>
          <p:cNvPr id="10" name="Picture 9" descr="Cushing  with Child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8" t="11362" r="10251" b="10573"/>
          <a:stretch/>
        </p:blipFill>
        <p:spPr>
          <a:xfrm>
            <a:off x="2585436" y="1296838"/>
            <a:ext cx="1312489" cy="2077705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Victor_Horsle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6839"/>
            <a:ext cx="1391968" cy="1998190"/>
          </a:xfrm>
          <a:prstGeom prst="rect">
            <a:avLst/>
          </a:prstGeom>
        </p:spPr>
      </p:pic>
      <p:pic>
        <p:nvPicPr>
          <p:cNvPr id="14" name="Picture 13" descr="1981-1688_(0002)_28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8" y="3115931"/>
            <a:ext cx="1407527" cy="1055645"/>
          </a:xfrm>
          <a:prstGeom prst="rect">
            <a:avLst/>
          </a:prstGeom>
        </p:spPr>
      </p:pic>
      <p:pic>
        <p:nvPicPr>
          <p:cNvPr id="16" name="Picture 15" descr="Unknown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564" y="1296839"/>
            <a:ext cx="1324983" cy="1639830"/>
          </a:xfrm>
          <a:prstGeom prst="rect">
            <a:avLst/>
          </a:prstGeom>
        </p:spPr>
      </p:pic>
      <p:pic>
        <p:nvPicPr>
          <p:cNvPr id="17" name="Picture 16" descr="lgk_og_to_today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" t="6683" r="2564" b="12584"/>
          <a:stretch/>
        </p:blipFill>
        <p:spPr>
          <a:xfrm>
            <a:off x="5339554" y="2907809"/>
            <a:ext cx="3528299" cy="1234907"/>
          </a:xfrm>
          <a:prstGeom prst="rect">
            <a:avLst/>
          </a:prstGeom>
        </p:spPr>
      </p:pic>
      <p:pic>
        <p:nvPicPr>
          <p:cNvPr id="18" name="Picture 17" descr="john_adler_md_cureus2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0" t="16592" r="36139"/>
          <a:stretch/>
        </p:blipFill>
        <p:spPr>
          <a:xfrm>
            <a:off x="3200519" y="4948688"/>
            <a:ext cx="1393217" cy="1736152"/>
          </a:xfrm>
          <a:prstGeom prst="rect">
            <a:avLst/>
          </a:prstGeom>
        </p:spPr>
      </p:pic>
      <p:pic>
        <p:nvPicPr>
          <p:cNvPr id="19" name="Picture 18" descr="ACK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335" y="4948688"/>
            <a:ext cx="2438131" cy="17361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409" y="4423246"/>
            <a:ext cx="2202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Victor Horsley</a:t>
            </a:r>
          </a:p>
          <a:p>
            <a:pPr algn="ctr"/>
            <a:r>
              <a:rPr lang="en-US" sz="1600" dirty="0" smtClean="0"/>
              <a:t>Horsley-Clark Apparatus</a:t>
            </a:r>
          </a:p>
          <a:p>
            <a:pPr algn="ctr"/>
            <a:r>
              <a:rPr lang="en-US" sz="1600" dirty="0" smtClean="0"/>
              <a:t>1908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854418" y="1217459"/>
            <a:ext cx="1544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Harvey Cushing</a:t>
            </a:r>
          </a:p>
          <a:p>
            <a:r>
              <a:rPr lang="en-US" sz="1600" dirty="0" smtClean="0"/>
              <a:t>Radium Needles</a:t>
            </a:r>
          </a:p>
          <a:p>
            <a:pPr algn="ctr"/>
            <a:r>
              <a:rPr lang="en-US" sz="1600" dirty="0" smtClean="0"/>
              <a:t>          1920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-239008" y="2042361"/>
            <a:ext cx="6806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Lars </a:t>
            </a:r>
            <a:r>
              <a:rPr lang="en-US" sz="1600" dirty="0" err="1" smtClean="0"/>
              <a:t>Leksell</a:t>
            </a:r>
            <a:endParaRPr lang="en-US" sz="1600" dirty="0" smtClean="0"/>
          </a:p>
          <a:p>
            <a:pPr algn="r"/>
            <a:r>
              <a:rPr lang="en-US" sz="1600" dirty="0" err="1" smtClean="0"/>
              <a:t>GammaKnife</a:t>
            </a:r>
            <a:endParaRPr lang="en-US" sz="1600" dirty="0" smtClean="0"/>
          </a:p>
          <a:p>
            <a:pPr algn="r"/>
            <a:r>
              <a:rPr lang="en-US" sz="1600" dirty="0" smtClean="0"/>
              <a:t>Frame-based SRS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889725" y="4610134"/>
            <a:ext cx="4728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John Adler      </a:t>
            </a:r>
            <a:r>
              <a:rPr lang="en-US" sz="1600" dirty="0" err="1" smtClean="0"/>
              <a:t>CyberKnife</a:t>
            </a:r>
            <a:r>
              <a:rPr lang="en-US" sz="1600" dirty="0" smtClean="0"/>
              <a:t>   Frameless SRS   1994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75986" y="4071144"/>
            <a:ext cx="548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1967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18223" y="4054001"/>
            <a:ext cx="548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783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for </a:t>
            </a:r>
            <a:r>
              <a:rPr lang="en-US" dirty="0" err="1" smtClean="0"/>
              <a:t>meningiomas</a:t>
            </a:r>
            <a:endParaRPr lang="en-US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Dose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varies widely depending on size and location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&gt;80% control rates for WHO I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10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years follow up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10% neurological deterioration in skull base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meningiomas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10 years.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Peritumoral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edema higher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incidence in convexity,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parasagittal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parafalcine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vs. skull base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meningiomas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Growing evidence for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subtotal resection of large skull base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meningiomas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near critical neurovascular structures vs. gross total resection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567"/>
            <a:ext cx="8686800" cy="153108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Timing of SRS: Upfront vs. Waiting for recurrence</a:t>
            </a:r>
            <a:br>
              <a:rPr lang="en-US" sz="3600" dirty="0" smtClean="0"/>
            </a:br>
            <a:r>
              <a:rPr lang="en-US" sz="3600" dirty="0" smtClean="0"/>
              <a:t>Atypical and </a:t>
            </a:r>
            <a:r>
              <a:rPr lang="en-US" sz="3600" dirty="0" err="1" smtClean="0"/>
              <a:t>Anaplastic</a:t>
            </a:r>
            <a:r>
              <a:rPr lang="en-US" sz="3600" dirty="0" smtClean="0"/>
              <a:t> </a:t>
            </a:r>
            <a:r>
              <a:rPr lang="en-US" sz="3600" dirty="0" err="1" smtClean="0"/>
              <a:t>Meningioma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938" name="Text Box 2"/>
          <p:cNvSpPr txBox="1">
            <a:spLocks noChangeArrowheads="1"/>
          </p:cNvSpPr>
          <p:nvPr/>
        </p:nvSpPr>
        <p:spPr bwMode="auto">
          <a:xfrm>
            <a:off x="381000" y="1143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cs typeface="Arial Unicode MS" charset="0"/>
            </a:endParaRPr>
          </a:p>
        </p:txBody>
      </p:sp>
      <p:sp>
        <p:nvSpPr>
          <p:cNvPr id="1063940" name="Text Box 4"/>
          <p:cNvSpPr txBox="1">
            <a:spLocks noChangeArrowheads="1"/>
          </p:cNvSpPr>
          <p:nvPr/>
        </p:nvSpPr>
        <p:spPr bwMode="auto">
          <a:xfrm>
            <a:off x="6019800" y="25146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cs typeface="Arial Unicode MS" charset="0"/>
            </a:endParaRPr>
          </a:p>
        </p:txBody>
      </p:sp>
      <p:sp>
        <p:nvSpPr>
          <p:cNvPr id="1063942" name="Text Box 6"/>
          <p:cNvSpPr txBox="1">
            <a:spLocks noChangeArrowheads="1"/>
          </p:cNvSpPr>
          <p:nvPr/>
        </p:nvSpPr>
        <p:spPr bwMode="auto">
          <a:xfrm>
            <a:off x="152400" y="3048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>
                <a:cs typeface="Arial Unicode MS" charset="0"/>
              </a:rPr>
              <a:t>Solitary Brain Metastasis</a:t>
            </a:r>
            <a:endParaRPr lang="en-US" sz="4400" b="1">
              <a:effectLst>
                <a:outerShdw blurRad="38100" dist="38100" dir="2700000" algn="tl">
                  <a:srgbClr val="FFFFFF"/>
                </a:outerShdw>
              </a:effectLst>
              <a:cs typeface="Arial Unicode MS" charset="0"/>
            </a:endParaRPr>
          </a:p>
        </p:txBody>
      </p:sp>
      <p:sp>
        <p:nvSpPr>
          <p:cNvPr id="1063943" name="Text Box 7"/>
          <p:cNvSpPr txBox="1">
            <a:spLocks noChangeArrowheads="1"/>
          </p:cNvSpPr>
          <p:nvPr/>
        </p:nvSpPr>
        <p:spPr bwMode="auto">
          <a:xfrm>
            <a:off x="1752600" y="5181600"/>
            <a:ext cx="2732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Helvetica" charset="0"/>
                <a:cs typeface="Arial Unicode MS" charset="0"/>
              </a:rPr>
              <a:t>Pre SRS</a:t>
            </a:r>
          </a:p>
        </p:txBody>
      </p:sp>
      <p:sp>
        <p:nvSpPr>
          <p:cNvPr id="1063944" name="Text Box 8"/>
          <p:cNvSpPr txBox="1">
            <a:spLocks noChangeArrowheads="1"/>
          </p:cNvSpPr>
          <p:nvPr/>
        </p:nvSpPr>
        <p:spPr bwMode="auto">
          <a:xfrm>
            <a:off x="5029200" y="5181600"/>
            <a:ext cx="2971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Helvetica" charset="0"/>
                <a:cs typeface="Arial Unicode MS" charset="0"/>
              </a:rPr>
              <a:t>2 yrs Post SRS</a:t>
            </a:r>
          </a:p>
        </p:txBody>
      </p:sp>
      <p:sp>
        <p:nvSpPr>
          <p:cNvPr id="1063945" name="Text Box 9"/>
          <p:cNvSpPr txBox="1">
            <a:spLocks noChangeArrowheads="1"/>
          </p:cNvSpPr>
          <p:nvPr/>
        </p:nvSpPr>
        <p:spPr bwMode="auto">
          <a:xfrm>
            <a:off x="8153400" y="6096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cs typeface="Arial Unicode MS" charset="0"/>
            </a:endParaRPr>
          </a:p>
        </p:txBody>
      </p:sp>
      <p:sp>
        <p:nvSpPr>
          <p:cNvPr id="1063950" name="Text Box 16"/>
          <p:cNvSpPr txBox="1">
            <a:spLocks noChangeArrowheads="1"/>
          </p:cNvSpPr>
          <p:nvPr/>
        </p:nvSpPr>
        <p:spPr bwMode="auto">
          <a:xfrm>
            <a:off x="3352800" y="6055519"/>
            <a:ext cx="304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Helvetica" charset="0"/>
                <a:cs typeface="Arial Unicode MS" charset="0"/>
              </a:rPr>
              <a:t>Single Fraction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metastases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 indication for SRS</a:t>
            </a:r>
          </a:p>
          <a:p>
            <a:r>
              <a:rPr lang="en-US" dirty="0" smtClean="0"/>
              <a:t>WBRT vs. SRS-no significant difference in overall survival, OS (1-3 </a:t>
            </a:r>
            <a:r>
              <a:rPr lang="en-US" dirty="0" err="1" smtClean="0"/>
              <a:t>mets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WBRT + SRS longer </a:t>
            </a:r>
            <a:r>
              <a:rPr lang="en-US" dirty="0" err="1" smtClean="0"/>
              <a:t>survical</a:t>
            </a:r>
            <a:r>
              <a:rPr lang="en-US" dirty="0" smtClean="0"/>
              <a:t> vs. WBRT (6.5 mo vs. 4.9 mo, p=0.039). 43% higher local recurrence and worse performance (KPS) in WBRT alone</a:t>
            </a:r>
          </a:p>
          <a:p>
            <a:r>
              <a:rPr lang="en-US" dirty="0" smtClean="0"/>
              <a:t>SRS vs. WBRT + SRS-no significant </a:t>
            </a:r>
            <a:r>
              <a:rPr lang="en-US" dirty="0" err="1" smtClean="0"/>
              <a:t>differecse</a:t>
            </a:r>
            <a:r>
              <a:rPr lang="en-US" dirty="0" smtClean="0"/>
              <a:t> in OS</a:t>
            </a:r>
          </a:p>
          <a:p>
            <a:r>
              <a:rPr lang="en-US" dirty="0" smtClean="0"/>
              <a:t>Less cognitive decline, better functional outcome and quality of life in SRS alone group. WBRT </a:t>
            </a:r>
            <a:r>
              <a:rPr lang="en-US" dirty="0" err="1" smtClean="0"/>
              <a:t>ecreased</a:t>
            </a:r>
            <a:r>
              <a:rPr lang="en-US" dirty="0" smtClean="0"/>
              <a:t> local and distant </a:t>
            </a:r>
            <a:r>
              <a:rPr lang="en-US" dirty="0" err="1" smtClean="0"/>
              <a:t>metastastases</a:t>
            </a:r>
            <a:r>
              <a:rPr lang="en-US" dirty="0" smtClean="0"/>
              <a:t> </a:t>
            </a:r>
            <a:r>
              <a:rPr lang="en-US" dirty="0" err="1" smtClean="0"/>
              <a:t>ecurrence</a:t>
            </a:r>
            <a:r>
              <a:rPr lang="en-US" dirty="0" smtClean="0"/>
              <a:t>, but not OS.</a:t>
            </a:r>
          </a:p>
          <a:p>
            <a:r>
              <a:rPr lang="en-US" dirty="0" smtClean="0"/>
              <a:t>SRS alone: Treatment of choice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SRS treatment to resection cavity.</a:t>
            </a:r>
            <a:br>
              <a:rPr lang="en-US" sz="3600" dirty="0" smtClean="0"/>
            </a:br>
            <a:r>
              <a:rPr lang="en-US" sz="3600" dirty="0" smtClean="0"/>
              <a:t>SRS treatment to more than 5 metastases.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65944" y="2812312"/>
            <a:ext cx="40297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2468" y="5839114"/>
            <a:ext cx="28634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 smtClean="0"/>
              <a:t>Resection cavity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24570" y="5715000"/>
            <a:ext cx="486145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dirty="0" smtClean="0"/>
              <a:t>Multiple metastases (&gt;5)</a:t>
            </a:r>
          </a:p>
          <a:p>
            <a:pPr lvl="0"/>
            <a:r>
              <a:rPr lang="en-US" sz="3200" dirty="0" smtClean="0"/>
              <a:t>This case” 43 </a:t>
            </a:r>
            <a:r>
              <a:rPr lang="en-US" sz="3200" dirty="0" err="1" smtClean="0"/>
              <a:t>mets</a:t>
            </a:r>
            <a:r>
              <a:rPr lang="en-US" sz="3200" dirty="0" smtClean="0"/>
              <a:t> planned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Chondrosarcoma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062716"/>
            <a:ext cx="1018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Pre-op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28597" y="5088530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Post-op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Spine tumor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Cerebral AVM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Spinal Cord AVM</a:t>
            </a:r>
          </a:p>
        </p:txBody>
      </p:sp>
      <p:sp>
        <p:nvSpPr>
          <p:cNvPr id="9224" name="Text Box 2063"/>
          <p:cNvSpPr txBox="1">
            <a:spLocks noChangeArrowheads="1"/>
          </p:cNvSpPr>
          <p:nvPr/>
        </p:nvSpPr>
        <p:spPr bwMode="auto">
          <a:xfrm>
            <a:off x="4359349" y="5954832"/>
            <a:ext cx="16764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>
                <a:latin typeface="Arial" charset="0"/>
              </a:rPr>
              <a:t>Pre SRS</a:t>
            </a:r>
          </a:p>
          <a:p>
            <a:endParaRPr lang="en-US" b="0" dirty="0"/>
          </a:p>
        </p:txBody>
      </p:sp>
      <p:sp>
        <p:nvSpPr>
          <p:cNvPr id="9225" name="Text Box 2064"/>
          <p:cNvSpPr txBox="1">
            <a:spLocks noChangeArrowheads="1"/>
          </p:cNvSpPr>
          <p:nvPr/>
        </p:nvSpPr>
        <p:spPr bwMode="auto">
          <a:xfrm>
            <a:off x="6771167" y="5954832"/>
            <a:ext cx="1724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 dirty="0">
                <a:latin typeface="Arial" charset="0"/>
              </a:rPr>
              <a:t>Post SRS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Trigeminal neuralgia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se2.ashx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95" y="1962686"/>
            <a:ext cx="2139592" cy="1720232"/>
          </a:xfrm>
          <a:prstGeom prst="rect">
            <a:avLst/>
          </a:prstGeom>
        </p:spPr>
      </p:pic>
      <p:pic>
        <p:nvPicPr>
          <p:cNvPr id="4" name="Picture 3" descr="eshfig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395" y="1962686"/>
            <a:ext cx="2599634" cy="1720232"/>
          </a:xfrm>
          <a:prstGeom prst="rect">
            <a:avLst/>
          </a:prstGeom>
        </p:spPr>
      </p:pic>
      <p:pic>
        <p:nvPicPr>
          <p:cNvPr id="5" name="Picture 4" descr="FRP032-03.ashx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64" y="4732113"/>
            <a:ext cx="2020878" cy="1640953"/>
          </a:xfrm>
          <a:prstGeom prst="rect">
            <a:avLst/>
          </a:prstGeom>
        </p:spPr>
      </p:pic>
      <p:pic>
        <p:nvPicPr>
          <p:cNvPr id="6" name="Picture 5" descr="maxresdefaul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043" y="4732113"/>
            <a:ext cx="1968686" cy="1652838"/>
          </a:xfrm>
          <a:prstGeom prst="rect">
            <a:avLst/>
          </a:prstGeom>
        </p:spPr>
      </p:pic>
      <p:pic>
        <p:nvPicPr>
          <p:cNvPr id="7" name="Picture 6" descr="sdc-lun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907" y="4720228"/>
            <a:ext cx="2320487" cy="1652838"/>
          </a:xfrm>
          <a:prstGeom prst="rect">
            <a:avLst/>
          </a:prstGeom>
        </p:spPr>
      </p:pic>
      <p:pic>
        <p:nvPicPr>
          <p:cNvPr id="8" name="Picture 7" descr="cyberknife_movingpic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443" y="1962686"/>
            <a:ext cx="2492473" cy="1720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0691" y="538609"/>
            <a:ext cx="59198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SRS= Single session</a:t>
            </a:r>
          </a:p>
          <a:p>
            <a:pPr algn="ctr"/>
            <a:r>
              <a:rPr lang="en-US" sz="3200" dirty="0" smtClean="0"/>
              <a:t>Fractionated SRS= up to 5 sessions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880711" y="4084940"/>
            <a:ext cx="3858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Extra-cranial locations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60691" y="6273225"/>
            <a:ext cx="1104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Spine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242680" y="6273225"/>
            <a:ext cx="984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Lung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00338" y="6273225"/>
            <a:ext cx="1567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Prostate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7744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SRS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SRS induced </a:t>
            </a:r>
            <a:r>
              <a:rPr lang="en-US" dirty="0" err="1" smtClean="0"/>
              <a:t>neoplasia</a:t>
            </a:r>
            <a:r>
              <a:rPr lang="en-US" dirty="0" smtClean="0"/>
              <a:t>: Very rare (1 in 1000- 1in 2000 or 0.04% risk over 15 years) </a:t>
            </a:r>
          </a:p>
          <a:p>
            <a:pPr lvl="1"/>
            <a:r>
              <a:rPr lang="en-US" dirty="0" smtClean="0"/>
              <a:t>Malignant </a:t>
            </a:r>
            <a:r>
              <a:rPr lang="en-US" dirty="0" err="1" smtClean="0"/>
              <a:t>gliomas</a:t>
            </a:r>
            <a:r>
              <a:rPr lang="en-US" dirty="0" smtClean="0"/>
              <a:t>, malignant peripheral nerve sheath tumors, sarcomas and </a:t>
            </a:r>
            <a:r>
              <a:rPr lang="en-US" dirty="0" err="1" smtClean="0"/>
              <a:t>meningioma</a:t>
            </a:r>
            <a:endParaRPr lang="en-US" dirty="0" smtClean="0"/>
          </a:p>
          <a:p>
            <a:r>
              <a:rPr lang="en-US" dirty="0" smtClean="0"/>
              <a:t>Radiation necrosis: Is it recurrence?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Cranial, extra-cranial and non-neurosurgical sites</a:t>
            </a:r>
          </a:p>
          <a:p>
            <a:r>
              <a:rPr lang="en-US" dirty="0" smtClean="0"/>
              <a:t>Preferred treatment for some small tumors</a:t>
            </a:r>
          </a:p>
          <a:p>
            <a:r>
              <a:rPr lang="en-US" dirty="0" smtClean="0"/>
              <a:t>Subtotal resection near neurovascular critical areas with SRS used to treat residual or recurrence </a:t>
            </a:r>
          </a:p>
          <a:p>
            <a:r>
              <a:rPr lang="en-US" dirty="0" smtClean="0"/>
              <a:t>Preferred treatment for most metastases</a:t>
            </a:r>
          </a:p>
          <a:p>
            <a:r>
              <a:rPr lang="en-US" dirty="0" smtClean="0"/>
              <a:t>Evolving role in other neurosurgical conditions: Functional and Psychiatric.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52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How are you treating the vestibular </a:t>
            </a:r>
            <a:r>
              <a:rPr lang="en-US" dirty="0" err="1" smtClean="0"/>
              <a:t>schwannomas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you treating solitary metastases?</a:t>
            </a:r>
          </a:p>
          <a:p>
            <a:r>
              <a:rPr lang="en-US" dirty="0" smtClean="0"/>
              <a:t>What is your management of tumors with extension to neurovascular structures, </a:t>
            </a:r>
            <a:r>
              <a:rPr lang="en-US" dirty="0" err="1" smtClean="0"/>
              <a:t>eg</a:t>
            </a:r>
            <a:r>
              <a:rPr lang="en-US" dirty="0" smtClean="0"/>
              <a:t>. Cavernous sinus?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186" name="Picture 20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4"/>
          <a:stretch>
            <a:fillRect/>
          </a:stretch>
        </p:blipFill>
        <p:spPr bwMode="auto">
          <a:xfrm>
            <a:off x="0" y="428625"/>
            <a:ext cx="9144000" cy="58594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5282" y="797458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smtClean="0">
                <a:solidFill>
                  <a:schemeClr val="bg1"/>
                </a:solidFill>
              </a:rPr>
              <a:t>감사합니</a:t>
            </a:r>
            <a:r>
              <a:rPr lang="ko-KR" altLang="en-US" sz="6000">
                <a:solidFill>
                  <a:schemeClr val="bg1"/>
                </a:solidFill>
              </a:rPr>
              <a:t>다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62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and Tumors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Benign tumors</a:t>
            </a:r>
          </a:p>
          <a:p>
            <a:pPr lvl="1"/>
            <a:r>
              <a:rPr lang="en-US" dirty="0" smtClean="0"/>
              <a:t>Pituitary Adenomas (Non-functional and functional)</a:t>
            </a:r>
          </a:p>
          <a:p>
            <a:pPr lvl="1"/>
            <a:r>
              <a:rPr lang="en-US" dirty="0" smtClean="0"/>
              <a:t>Vestibular </a:t>
            </a:r>
            <a:r>
              <a:rPr lang="en-US" dirty="0" err="1" smtClean="0"/>
              <a:t>Schwannomas</a:t>
            </a:r>
            <a:endParaRPr lang="en-US" dirty="0" smtClean="0"/>
          </a:p>
          <a:p>
            <a:pPr lvl="1"/>
            <a:r>
              <a:rPr lang="en-US" dirty="0" err="1" smtClean="0"/>
              <a:t>Meningiomas</a:t>
            </a:r>
            <a:endParaRPr lang="en-US" dirty="0" smtClean="0"/>
          </a:p>
          <a:p>
            <a:r>
              <a:rPr lang="en-US" dirty="0" smtClean="0"/>
              <a:t>Malignant tumors</a:t>
            </a:r>
          </a:p>
          <a:p>
            <a:pPr lvl="1"/>
            <a:r>
              <a:rPr lang="en-US" dirty="0" smtClean="0"/>
              <a:t>Atypical and Anaplastic type </a:t>
            </a:r>
          </a:p>
          <a:p>
            <a:pPr lvl="1"/>
            <a:r>
              <a:rPr lang="en-US" dirty="0" smtClean="0"/>
              <a:t>Metastases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43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59 </a:t>
            </a:r>
            <a:r>
              <a:rPr lang="en-US" dirty="0" err="1" smtClean="0"/>
              <a:t>yo</a:t>
            </a:r>
            <a:r>
              <a:rPr lang="en-US" dirty="0" smtClean="0"/>
              <a:t> Left mild hearing loss and dizziness. Growth seen over 2 years. 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06982" y="4433334"/>
            <a:ext cx="914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06982" y="4056611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years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SRS for Vestibular </a:t>
            </a:r>
            <a:r>
              <a:rPr lang="en-US" dirty="0" err="1" smtClean="0"/>
              <a:t>Schwannoma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Typically only if &lt;3cm </a:t>
            </a:r>
          </a:p>
          <a:p>
            <a:r>
              <a:rPr lang="en-US" dirty="0" smtClean="0"/>
              <a:t>Typically margin dose 12-14 </a:t>
            </a:r>
            <a:r>
              <a:rPr lang="en-US" dirty="0" err="1" smtClean="0"/>
              <a:t>Gy</a:t>
            </a:r>
            <a:endParaRPr lang="en-US" dirty="0" smtClean="0"/>
          </a:p>
          <a:p>
            <a:r>
              <a:rPr lang="en-US" dirty="0" smtClean="0"/>
              <a:t>&gt;90% control rates at 10 years follow up</a:t>
            </a:r>
          </a:p>
          <a:p>
            <a:r>
              <a:rPr lang="en-US" dirty="0" smtClean="0"/>
              <a:t>50-70% hearing preservation</a:t>
            </a:r>
          </a:p>
          <a:p>
            <a:r>
              <a:rPr lang="en-US" dirty="0" smtClean="0"/>
              <a:t>&gt;99% facial nerve preservation</a:t>
            </a:r>
          </a:p>
          <a:p>
            <a:endParaRPr lang="en-US" dirty="0" smtClean="0"/>
          </a:p>
          <a:p>
            <a:r>
              <a:rPr lang="en-US" dirty="0" smtClean="0"/>
              <a:t>Growing evidence SRS has better tumor control,  hearing and facial preservation than surgery in &lt;3cm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42 </a:t>
            </a:r>
            <a:r>
              <a:rPr lang="en-US" sz="3600" dirty="0" err="1" smtClean="0"/>
              <a:t>yo</a:t>
            </a:r>
            <a:r>
              <a:rPr lang="en-US" sz="3600" dirty="0" smtClean="0"/>
              <a:t>  male. Progressive ataxia, weakness, </a:t>
            </a:r>
            <a:r>
              <a:rPr lang="en-US" sz="3600" dirty="0" err="1" smtClean="0"/>
              <a:t>dysphagia</a:t>
            </a:r>
            <a:r>
              <a:rPr lang="en-US" sz="3600" dirty="0" smtClean="0"/>
              <a:t>. Decreased but functional hearing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8190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Post-op grade 3 hearing loss, grade 3 facial weakness. Improved to grade 2 hearing loss and normal facial function at 3 months</a:t>
            </a:r>
            <a:br>
              <a:rPr lang="en-US" sz="3200" dirty="0" smtClean="0"/>
            </a:br>
            <a:r>
              <a:rPr lang="en-US" sz="3200" dirty="0" smtClean="0"/>
              <a:t>Diagnosis: Vestibular </a:t>
            </a:r>
            <a:r>
              <a:rPr lang="en-US" sz="3200" dirty="0" err="1" smtClean="0"/>
              <a:t>Schwannoma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SRS to residual tumor </a:t>
            </a:r>
            <a:br>
              <a:rPr lang="en-US" dirty="0" smtClean="0"/>
            </a:br>
            <a:r>
              <a:rPr lang="en-US" dirty="0" smtClean="0"/>
              <a:t>6 months post-op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2133</TotalTime>
  <Words>810</Words>
  <Application>Microsoft Macintosh PowerPoint</Application>
  <PresentationFormat>On-screen Show (4:3)</PresentationFormat>
  <Paragraphs>150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Apex</vt:lpstr>
      <vt:lpstr>Stereotactic Radiosurgery Treatment of Intracranial tumors</vt:lpstr>
      <vt:lpstr>History of SRS (very briefly, on one slide!)</vt:lpstr>
      <vt:lpstr>PowerPoint Presentation</vt:lpstr>
      <vt:lpstr>SRS and Tumors</vt:lpstr>
      <vt:lpstr>59 yo Left mild hearing loss and dizziness. Growth seen over 2 years.  </vt:lpstr>
      <vt:lpstr>SRS for Vestibular Schwannoma</vt:lpstr>
      <vt:lpstr>42 yo  male. Progressive ataxia, weakness, dysphagia. Decreased but functional hearing. </vt:lpstr>
      <vt:lpstr>Post-op grade 3 hearing loss, grade 3 facial weakness. Improved to grade 2 hearing loss and normal facial function at 3 months Diagnosis: Vestibular Schwannoma</vt:lpstr>
      <vt:lpstr>SRS to residual tumor  6 months post-op</vt:lpstr>
      <vt:lpstr>3 yrs post-SRS</vt:lpstr>
      <vt:lpstr>Large (&gt;3cm) Vestibular Schwannomas Gross total vs. Subtotal Resection</vt:lpstr>
      <vt:lpstr>36 yo male with visual problems. </vt:lpstr>
      <vt:lpstr>5 years post-op MRI follow up. Patient is asymptomatic.</vt:lpstr>
      <vt:lpstr>3 years post-SRS. Patient remains asymptomatic</vt:lpstr>
      <vt:lpstr>SRS for Pituitary Adenomas</vt:lpstr>
      <vt:lpstr>45 yo facial pain and numbeness. Trial of conservative treatment and follow up MRI scan for 6 months.</vt:lpstr>
      <vt:lpstr>CT and MRI merge</vt:lpstr>
      <vt:lpstr>Role of the neurosurgeon, radiation oncologist and medical physicist in SRS</vt:lpstr>
      <vt:lpstr>5 yrs post-SRS</vt:lpstr>
      <vt:lpstr>SRS for meningiomas</vt:lpstr>
      <vt:lpstr>Timing of SRS: Upfront vs. Waiting for recurrence Atypical and Anaplastic Meningioma </vt:lpstr>
      <vt:lpstr>PowerPoint Presentation</vt:lpstr>
      <vt:lpstr>Brain metastases</vt:lpstr>
      <vt:lpstr>SRS treatment to resection cavity. SRS treatment to more than 5 metastases.</vt:lpstr>
      <vt:lpstr>Chondrosarcoma</vt:lpstr>
      <vt:lpstr>Spine tumor</vt:lpstr>
      <vt:lpstr>Cerebral AVM</vt:lpstr>
      <vt:lpstr>Spinal Cord AVM</vt:lpstr>
      <vt:lpstr>Trigeminal neuralgia</vt:lpstr>
      <vt:lpstr>Other SRS complications</vt:lpstr>
      <vt:lpstr>Conclusions</vt:lpstr>
      <vt:lpstr>Questions </vt:lpstr>
      <vt:lpstr>PowerPoint Presentation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Stereotactic Radiosurgery Treatment of Intracranial tumors</dc:title>
  <dc:creator>Macro Lee</dc:creator>
  <cp:lastModifiedBy>Ashley Marie B</cp:lastModifiedBy>
  <cp:revision>70</cp:revision>
  <cp:lastPrinted>2015-10-17T21:32:47Z</cp:lastPrinted>
  <dcterms:created xsi:type="dcterms:W3CDTF">2015-10-16T21:25:58Z</dcterms:created>
  <dcterms:modified xsi:type="dcterms:W3CDTF">2015-10-26T22:35:34Z</dcterms:modified>
</cp:coreProperties>
</file>